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5" r:id="rId5"/>
    <p:sldId id="260" r:id="rId6"/>
    <p:sldId id="261" r:id="rId7"/>
    <p:sldId id="266" r:id="rId8"/>
    <p:sldId id="267" r:id="rId9"/>
    <p:sldId id="268" r:id="rId10"/>
    <p:sldId id="262" r:id="rId11"/>
    <p:sldId id="272" r:id="rId12"/>
    <p:sldId id="273" r:id="rId13"/>
    <p:sldId id="274" r:id="rId14"/>
    <p:sldId id="263" r:id="rId15"/>
    <p:sldId id="271" r:id="rId16"/>
    <p:sldId id="270"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329644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143201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165369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413801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7104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115926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44181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402275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339768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342452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9D6DF-70D9-4FD4-AA93-99CC3BDEC92F}" type="datetimeFigureOut">
              <a:rPr lang="en-IN" smtClean="0"/>
              <a:pPr/>
              <a:t>18-04-2022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419071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9D6DF-70D9-4FD4-AA93-99CC3BDEC92F}" type="datetimeFigureOut">
              <a:rPr lang="en-IN" smtClean="0"/>
              <a:pPr/>
              <a:t>18-04-2022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759C3-7B9E-4B5D-B491-846157F57829}" type="slidenum">
              <a:rPr lang="en-IN" smtClean="0"/>
              <a:pPr/>
              <a:t>‹#›</a:t>
            </a:fld>
            <a:endParaRPr lang="en-IN"/>
          </a:p>
        </p:txBody>
      </p:sp>
    </p:spTree>
    <p:extLst>
      <p:ext uri="{BB962C8B-B14F-4D97-AF65-F5344CB8AC3E}">
        <p14:creationId xmlns:p14="http://schemas.microsoft.com/office/powerpoint/2010/main" xmlns="" val="104373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5.jpe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jpeg"/><Relationship Id="rId21" Type="http://schemas.openxmlformats.org/officeDocument/2006/relationships/image" Target="../media/image11.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png"/><Relationship Id="rId2" Type="http://schemas.openxmlformats.org/officeDocument/2006/relationships/image" Target="../media/image10.jpeg"/><Relationship Id="rId16" Type="http://schemas.openxmlformats.org/officeDocument/2006/relationships/image" Target="../media/image49.jpe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jpeg"/><Relationship Id="rId15" Type="http://schemas.openxmlformats.org/officeDocument/2006/relationships/image" Target="../media/image48.jpeg"/><Relationship Id="rId10" Type="http://schemas.openxmlformats.org/officeDocument/2006/relationships/image" Target="../media/image43.jpe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www.realtyquarter.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1.jpeg"/><Relationship Id="rId7" Type="http://schemas.openxmlformats.org/officeDocument/2006/relationships/image" Target="../media/image3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NULL"/><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063" y="13920"/>
            <a:ext cx="12192000" cy="685714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22870" y="2155369"/>
            <a:ext cx="5133703" cy="64520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766560" y="4506685"/>
            <a:ext cx="4990015" cy="64157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340418" y="5470171"/>
            <a:ext cx="1526804" cy="89637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397303" y="5470171"/>
            <a:ext cx="1869917" cy="93045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406168" y="5371426"/>
            <a:ext cx="883954" cy="103729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909564" y="5287875"/>
            <a:ext cx="1611438" cy="112696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513936" y="5426340"/>
            <a:ext cx="1429287" cy="92746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3282733" y="5371426"/>
            <a:ext cx="1153069" cy="992535"/>
          </a:xfrm>
          <a:prstGeom prst="rect">
            <a:avLst/>
          </a:prstGeom>
        </p:spPr>
      </p:pic>
    </p:spTree>
    <p:extLst>
      <p:ext uri="{BB962C8B-B14F-4D97-AF65-F5344CB8AC3E}">
        <p14:creationId xmlns:p14="http://schemas.microsoft.com/office/powerpoint/2010/main" xmlns="" val="172204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4" name="Rectangle 3"/>
          <p:cNvSpPr/>
          <p:nvPr/>
        </p:nvSpPr>
        <p:spPr>
          <a:xfrm>
            <a:off x="151052" y="1029089"/>
            <a:ext cx="11435702" cy="5078313"/>
          </a:xfrm>
          <a:prstGeom prst="rect">
            <a:avLst/>
          </a:prstGeom>
        </p:spPr>
        <p:txBody>
          <a:bodyPr wrap="square">
            <a:spAutoFit/>
          </a:bodyPr>
          <a:lstStyle/>
          <a:p>
            <a:pPr marL="285750" indent="-285750">
              <a:lnSpc>
                <a:spcPct val="150000"/>
              </a:lnSpc>
              <a:buFont typeface="Wingdings" panose="05000000000000000000" pitchFamily="2" charset="2"/>
              <a:buChar char="v"/>
            </a:pPr>
            <a:r>
              <a:rPr lang="en-IN" sz="2000" b="1" dirty="0">
                <a:ea typeface="Adobe Heiti Std R" panose="020B0400000000000000"/>
              </a:rPr>
              <a:t>Exclusive Business Space at </a:t>
            </a:r>
            <a:r>
              <a:rPr lang="en-IN" sz="2000" b="1" dirty="0" smtClean="0">
                <a:ea typeface="Adobe Heiti Std R" panose="020B0400000000000000"/>
              </a:rPr>
              <a:t>Exhibition </a:t>
            </a:r>
            <a:r>
              <a:rPr lang="en-IN" sz="2000" b="1" dirty="0">
                <a:ea typeface="Adobe Heiti Std R" panose="020B0400000000000000"/>
              </a:rPr>
              <a:t>Area. </a:t>
            </a:r>
            <a:r>
              <a:rPr lang="en-IN" sz="2000" b="1" dirty="0" smtClean="0">
                <a:ea typeface="Adobe Heiti Std R" panose="020B0400000000000000"/>
              </a:rPr>
              <a:t>Size (4 </a:t>
            </a:r>
            <a:r>
              <a:rPr lang="en-IN" sz="2000" b="1" dirty="0">
                <a:ea typeface="Adobe Heiti Std R" panose="020B0400000000000000"/>
              </a:rPr>
              <a:t>Feet X </a:t>
            </a:r>
            <a:r>
              <a:rPr lang="en-IN" sz="2000" b="1" dirty="0" smtClean="0">
                <a:ea typeface="Adobe Heiti Std R" panose="020B0400000000000000"/>
              </a:rPr>
              <a:t>2.6 </a:t>
            </a:r>
            <a:r>
              <a:rPr lang="en-IN" sz="2000" b="1" dirty="0">
                <a:ea typeface="Adobe Heiti Std R" panose="020B0400000000000000"/>
              </a:rPr>
              <a:t>Feet) for Two </a:t>
            </a:r>
            <a:r>
              <a:rPr lang="en-IN" sz="2000" b="1" dirty="0" smtClean="0">
                <a:ea typeface="Adobe Heiti Std R" panose="020B0400000000000000"/>
              </a:rPr>
              <a:t>Days</a:t>
            </a:r>
          </a:p>
          <a:p>
            <a:pPr marL="285750" indent="-285750">
              <a:lnSpc>
                <a:spcPct val="150000"/>
              </a:lnSpc>
              <a:buFont typeface="Wingdings" panose="05000000000000000000" pitchFamily="2" charset="2"/>
              <a:buChar char="v"/>
            </a:pPr>
            <a:r>
              <a:rPr lang="en-IN" sz="2000" b="1" dirty="0"/>
              <a:t>Branding Space </a:t>
            </a:r>
            <a:r>
              <a:rPr lang="en-IN" sz="2000" b="1" dirty="0" smtClean="0"/>
              <a:t>Maximum </a:t>
            </a:r>
            <a:r>
              <a:rPr lang="en-IN" sz="2000" b="1" dirty="0"/>
              <a:t>2 Standees Only/-</a:t>
            </a:r>
          </a:p>
          <a:p>
            <a:pPr marL="285750" indent="-285750">
              <a:lnSpc>
                <a:spcPct val="150000"/>
              </a:lnSpc>
              <a:buFont typeface="Wingdings" panose="05000000000000000000" pitchFamily="2" charset="2"/>
              <a:buChar char="v"/>
            </a:pPr>
            <a:r>
              <a:rPr lang="en-IN" sz="2000" b="1" dirty="0" smtClean="0">
                <a:ea typeface="Adobe Heiti Std R" panose="020B0400000000000000" pitchFamily="34" charset="-128"/>
              </a:rPr>
              <a:t>Brand </a:t>
            </a:r>
            <a:r>
              <a:rPr lang="en-IN" sz="2000" b="1" dirty="0">
                <a:ea typeface="Adobe Heiti Std R" panose="020B0400000000000000" pitchFamily="34" charset="-128"/>
              </a:rPr>
              <a:t>and Project Promotion on our Online Indian Property Expo. &amp; Realty Quarter Web page</a:t>
            </a:r>
            <a:r>
              <a:rPr lang="en-IN" sz="2000" b="1" dirty="0" smtClean="0">
                <a:ea typeface="Adobe Heiti Std R" panose="020B0400000000000000" pitchFamily="34" charset="-128"/>
              </a:rPr>
              <a:t>.</a:t>
            </a:r>
            <a:endParaRPr lang="en-IN" sz="2000" b="1" dirty="0">
              <a:ea typeface="Adobe Heiti Std R" panose="020B0400000000000000" pitchFamily="34" charset="-128"/>
            </a:endParaRPr>
          </a:p>
          <a:p>
            <a:pPr marL="285750" indent="-285750">
              <a:lnSpc>
                <a:spcPct val="150000"/>
              </a:lnSpc>
              <a:buFont typeface="Wingdings" panose="05000000000000000000" pitchFamily="2" charset="2"/>
              <a:buChar char="v"/>
            </a:pPr>
            <a:r>
              <a:rPr lang="en-IN" sz="2000" b="1" dirty="0">
                <a:ea typeface="Adobe Heiti Std R" panose="020B0400000000000000" pitchFamily="34" charset="-128"/>
              </a:rPr>
              <a:t>Extensive Logo Coverage with </a:t>
            </a:r>
            <a:r>
              <a:rPr lang="en-IN" sz="2000" b="1" dirty="0" smtClean="0">
                <a:ea typeface="Adobe Heiti Std R" panose="020B0400000000000000" pitchFamily="34" charset="-128"/>
              </a:rPr>
              <a:t>Tagline in our all Marketing Collaterals.</a:t>
            </a:r>
            <a:endParaRPr lang="en-IN" sz="2000" b="1" dirty="0">
              <a:ea typeface="Adobe Heiti Std R" panose="020B0400000000000000" pitchFamily="34" charset="-128"/>
            </a:endParaRPr>
          </a:p>
          <a:p>
            <a:pPr marL="285750" indent="-285750">
              <a:lnSpc>
                <a:spcPct val="150000"/>
              </a:lnSpc>
              <a:buFont typeface="Wingdings" panose="05000000000000000000" pitchFamily="2" charset="2"/>
              <a:buChar char="v"/>
            </a:pPr>
            <a:r>
              <a:rPr lang="en-IN" sz="2000" b="1" dirty="0">
                <a:ea typeface="Adobe Heiti Std R" panose="020B0400000000000000" pitchFamily="34" charset="-128"/>
              </a:rPr>
              <a:t>Company Logo and Project details on Realty Quarter and Indian Property Expo. for </a:t>
            </a:r>
            <a:r>
              <a:rPr lang="en-IN" sz="2000" b="1" dirty="0" smtClean="0">
                <a:ea typeface="Adobe Heiti Std R" panose="020B0400000000000000" pitchFamily="34" charset="-128"/>
              </a:rPr>
              <a:t>3 </a:t>
            </a:r>
            <a:r>
              <a:rPr lang="en-IN" sz="2000" b="1" dirty="0">
                <a:ea typeface="Adobe Heiti Std R" panose="020B0400000000000000" pitchFamily="34" charset="-128"/>
              </a:rPr>
              <a:t>Months Only</a:t>
            </a:r>
          </a:p>
          <a:p>
            <a:pPr marL="285750" indent="-285750">
              <a:lnSpc>
                <a:spcPct val="150000"/>
              </a:lnSpc>
              <a:buFont typeface="Wingdings" panose="05000000000000000000" pitchFamily="2" charset="2"/>
              <a:buChar char="v"/>
            </a:pPr>
            <a:r>
              <a:rPr lang="en-IN" sz="2000" b="1" dirty="0" smtClean="0"/>
              <a:t>Data </a:t>
            </a:r>
            <a:r>
              <a:rPr lang="en-IN" sz="2000" b="1" dirty="0"/>
              <a:t>of Unique Buyers, Investors and Channel Partners Approx. </a:t>
            </a:r>
            <a:r>
              <a:rPr lang="en-IN" sz="2000" b="1" dirty="0" smtClean="0"/>
              <a:t>2000</a:t>
            </a:r>
            <a:r>
              <a:rPr lang="en-IN" sz="2000" b="1" dirty="0"/>
              <a:t>+</a:t>
            </a:r>
            <a:endParaRPr lang="en-IN" sz="2000" b="1" dirty="0" smtClean="0">
              <a:ea typeface="Adobe Heiti Std R" panose="020B0400000000000000" pitchFamily="34" charset="-128"/>
            </a:endParaRPr>
          </a:p>
          <a:p>
            <a:pPr>
              <a:lnSpc>
                <a:spcPct val="150000"/>
              </a:lnSpc>
            </a:pPr>
            <a:endParaRPr lang="en-IN" sz="2400" b="1" dirty="0" smtClean="0">
              <a:solidFill>
                <a:srgbClr val="FF0000"/>
              </a:solidFill>
              <a:ea typeface="Adobe Heiti Std R" panose="020B0400000000000000" pitchFamily="34" charset="-128"/>
            </a:endParaRPr>
          </a:p>
          <a:p>
            <a:pPr>
              <a:lnSpc>
                <a:spcPct val="150000"/>
              </a:lnSpc>
            </a:pPr>
            <a:endParaRPr lang="en-IN" sz="2400" b="1" dirty="0">
              <a:solidFill>
                <a:srgbClr val="FF0000"/>
              </a:solidFill>
              <a:ea typeface="Adobe Heiti Std R" panose="020B0400000000000000" pitchFamily="34" charset="-128"/>
            </a:endParaRPr>
          </a:p>
          <a:p>
            <a:pPr>
              <a:lnSpc>
                <a:spcPct val="150000"/>
              </a:lnSpc>
            </a:pPr>
            <a:endParaRPr lang="en-IN" sz="2400" b="1" dirty="0">
              <a:solidFill>
                <a:srgbClr val="FF0000"/>
              </a:solidFill>
              <a:ea typeface="Adobe Heiti Std R" panose="020B0400000000000000" pitchFamily="34" charset="-128"/>
            </a:endParaRPr>
          </a:p>
          <a:p>
            <a:pPr>
              <a:lnSpc>
                <a:spcPct val="150000"/>
              </a:lnSpc>
            </a:pPr>
            <a:r>
              <a:rPr lang="en-IN" sz="2400" b="1" dirty="0" smtClean="0">
                <a:solidFill>
                  <a:srgbClr val="FF0000"/>
                </a:solidFill>
                <a:ea typeface="Adobe Heiti Std R" panose="020B0400000000000000" pitchFamily="34" charset="-128"/>
              </a:rPr>
              <a:t>PARTICIPATION PRICE FOR ALL ABOVE BENEFITS IS RS. 50,000/- PLUS TAXES</a:t>
            </a:r>
            <a:endParaRPr lang="en-IN" sz="2400" b="1" dirty="0">
              <a:solidFill>
                <a:srgbClr val="FF0000"/>
              </a:solidFill>
              <a:ea typeface="Adobe Heiti Std R" panose="020B0400000000000000" pitchFamily="34" charset="-128"/>
            </a:endParaRPr>
          </a:p>
        </p:txBody>
      </p:sp>
      <p:sp>
        <p:nvSpPr>
          <p:cNvPr id="8" name="Rectangle 7"/>
          <p:cNvSpPr/>
          <p:nvPr/>
        </p:nvSpPr>
        <p:spPr>
          <a:xfrm>
            <a:off x="0" y="218668"/>
            <a:ext cx="7859210" cy="63094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89230" y="264272"/>
            <a:ext cx="7769980" cy="600164"/>
          </a:xfrm>
          <a:prstGeom prst="rect">
            <a:avLst/>
          </a:prstGeom>
          <a:effectLst>
            <a:outerShdw blurRad="50800" dist="38100" dir="2700000" algn="tl" rotWithShape="0">
              <a:prstClr val="black">
                <a:alpha val="40000"/>
              </a:prstClr>
            </a:outerShdw>
          </a:effectLst>
        </p:spPr>
        <p:txBody>
          <a:bodyPr wrap="square">
            <a:spAutoFit/>
          </a:bodyPr>
          <a:lstStyle/>
          <a:p>
            <a:r>
              <a:rPr lang="en-IN" sz="3300" b="1" dirty="0" smtClean="0">
                <a:solidFill>
                  <a:schemeClr val="accent2">
                    <a:lumMod val="50000"/>
                  </a:schemeClr>
                </a:solidFill>
                <a:latin typeface="Adobe Heiti Std R" panose="020B0400000000000000" pitchFamily="34" charset="-128"/>
                <a:ea typeface="Adobe Heiti Std R" panose="020B0400000000000000" pitchFamily="34" charset="-128"/>
              </a:rPr>
              <a:t>Standard Participation Benefits &amp; Price</a:t>
            </a:r>
            <a:endParaRPr lang="en-IN" sz="3300" dirty="0">
              <a:solidFill>
                <a:schemeClr val="accent2">
                  <a:lumMod val="50000"/>
                </a:schemeClr>
              </a:solidFill>
              <a:latin typeface="Adobe Heiti Std R" panose="020B0400000000000000" pitchFamily="34" charset="-128"/>
              <a:ea typeface="Adobe Heiti Std R" panose="020B0400000000000000" pitchFamily="34"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50311" y="5482167"/>
            <a:ext cx="1553633" cy="873478"/>
          </a:xfrm>
          <a:prstGeom prst="rect">
            <a:avLst/>
          </a:prstGeom>
        </p:spPr>
      </p:pic>
    </p:spTree>
    <p:extLst>
      <p:ext uri="{BB962C8B-B14F-4D97-AF65-F5344CB8AC3E}">
        <p14:creationId xmlns:p14="http://schemas.microsoft.com/office/powerpoint/2010/main" xmlns="" val="216014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4" name="Rectangle 3"/>
          <p:cNvSpPr/>
          <p:nvPr/>
        </p:nvSpPr>
        <p:spPr>
          <a:xfrm>
            <a:off x="203303" y="989900"/>
            <a:ext cx="11600641" cy="5032147"/>
          </a:xfrm>
          <a:prstGeom prst="rect">
            <a:avLst/>
          </a:prstGeom>
        </p:spPr>
        <p:txBody>
          <a:bodyPr wrap="square">
            <a:spAutoFit/>
          </a:bodyPr>
          <a:lstStyle/>
          <a:p>
            <a:pPr marL="285750" indent="-285750">
              <a:lnSpc>
                <a:spcPct val="150000"/>
              </a:lnSpc>
              <a:buFont typeface="Wingdings" panose="05000000000000000000" pitchFamily="2" charset="2"/>
              <a:buChar char="v"/>
            </a:pPr>
            <a:r>
              <a:rPr lang="en-IN" sz="1900" b="1" dirty="0">
                <a:ea typeface="Adobe Heiti Std R" panose="020B0400000000000000"/>
              </a:rPr>
              <a:t>Exclusive Business Space at Exhibition Area. </a:t>
            </a:r>
            <a:r>
              <a:rPr lang="en-IN" sz="1900" b="1" dirty="0" smtClean="0">
                <a:ea typeface="Adobe Heiti Std R" panose="020B0400000000000000"/>
              </a:rPr>
              <a:t>(4 </a:t>
            </a:r>
            <a:r>
              <a:rPr lang="en-IN" sz="1900" b="1" dirty="0">
                <a:ea typeface="Adobe Heiti Std R" panose="020B0400000000000000"/>
              </a:rPr>
              <a:t>Feet X 2.6 Feet) for Two </a:t>
            </a:r>
            <a:r>
              <a:rPr lang="en-IN" sz="1900" b="1" dirty="0" smtClean="0">
                <a:ea typeface="Adobe Heiti Std R" panose="020B0400000000000000"/>
              </a:rPr>
              <a:t>Days.</a:t>
            </a:r>
            <a:endParaRPr lang="en-IN" sz="1900" b="1" dirty="0">
              <a:ea typeface="Adobe Heiti Std R" panose="020B0400000000000000"/>
            </a:endParaRPr>
          </a:p>
          <a:p>
            <a:pPr marL="285750" indent="-285750">
              <a:lnSpc>
                <a:spcPct val="150000"/>
              </a:lnSpc>
              <a:buFont typeface="Wingdings" panose="05000000000000000000" pitchFamily="2" charset="2"/>
              <a:buChar char="v"/>
            </a:pPr>
            <a:r>
              <a:rPr lang="en-IN" sz="1900" b="1" dirty="0"/>
              <a:t>Branding Space Maximum </a:t>
            </a:r>
            <a:r>
              <a:rPr lang="en-IN" sz="1900" b="1" dirty="0" smtClean="0"/>
              <a:t>2 Standees.</a:t>
            </a:r>
          </a:p>
          <a:p>
            <a:pPr marL="285750" indent="-285750">
              <a:lnSpc>
                <a:spcPct val="150000"/>
              </a:lnSpc>
              <a:buFont typeface="Wingdings" panose="05000000000000000000" pitchFamily="2" charset="2"/>
              <a:buChar char="v"/>
            </a:pPr>
            <a:r>
              <a:rPr lang="en-IN" sz="1900" b="1" dirty="0">
                <a:ea typeface="Adobe Heiti Std R" panose="020B0400000000000000" pitchFamily="34" charset="-128"/>
              </a:rPr>
              <a:t>Guaranteed </a:t>
            </a:r>
            <a:r>
              <a:rPr lang="en-IN" sz="1900" b="1" dirty="0" smtClean="0">
                <a:ea typeface="Adobe Heiti Std R" panose="020B0400000000000000" pitchFamily="34" charset="-128"/>
              </a:rPr>
              <a:t>25 </a:t>
            </a:r>
            <a:r>
              <a:rPr lang="en-IN" sz="1900" b="1" dirty="0">
                <a:ea typeface="Adobe Heiti Std R" panose="020B0400000000000000" pitchFamily="34" charset="-128"/>
              </a:rPr>
              <a:t>Project Specific Leads </a:t>
            </a:r>
            <a:r>
              <a:rPr lang="en-IN" sz="1900" b="1" dirty="0" smtClean="0">
                <a:ea typeface="Adobe Heiti Std R" panose="020B0400000000000000" pitchFamily="34" charset="-128"/>
              </a:rPr>
              <a:t>for </a:t>
            </a:r>
            <a:r>
              <a:rPr lang="en-IN" sz="1900" b="1" dirty="0">
                <a:ea typeface="Adobe Heiti Std R" panose="020B0400000000000000" pitchFamily="34" charset="-128"/>
              </a:rPr>
              <a:t>your Projects</a:t>
            </a:r>
            <a:r>
              <a:rPr lang="en-IN" sz="1900" b="1" dirty="0" smtClean="0">
                <a:ea typeface="Adobe Heiti Std R" panose="020B0400000000000000" pitchFamily="34" charset="-128"/>
              </a:rPr>
              <a:t>. (</a:t>
            </a:r>
            <a:r>
              <a:rPr lang="en-IN" sz="1900" b="1" dirty="0">
                <a:ea typeface="Adobe Heiti Std R" panose="020B0400000000000000" pitchFamily="34" charset="-128"/>
              </a:rPr>
              <a:t>Leads </a:t>
            </a:r>
            <a:r>
              <a:rPr lang="en-IN" sz="1900" b="1" dirty="0" smtClean="0">
                <a:ea typeface="Adobe Heiti Std R" panose="020B0400000000000000" pitchFamily="34" charset="-128"/>
              </a:rPr>
              <a:t>will be Sharing after the Exhibition).</a:t>
            </a:r>
            <a:endParaRPr lang="en-IN" sz="1900" b="1" dirty="0">
              <a:ea typeface="Adobe Heiti Std R" panose="020B0400000000000000" pitchFamily="34" charset="-128"/>
            </a:endParaRPr>
          </a:p>
          <a:p>
            <a:pPr marL="285750" indent="-285750">
              <a:lnSpc>
                <a:spcPct val="150000"/>
              </a:lnSpc>
              <a:buFont typeface="Wingdings" panose="05000000000000000000" pitchFamily="2" charset="2"/>
              <a:buChar char="v"/>
            </a:pPr>
            <a:r>
              <a:rPr lang="en-IN" sz="1900" b="1" dirty="0" smtClean="0"/>
              <a:t> </a:t>
            </a:r>
            <a:r>
              <a:rPr lang="en-IN" sz="1900" b="1" dirty="0">
                <a:ea typeface="Adobe Heiti Std R" panose="020B0400000000000000" pitchFamily="34" charset="-128"/>
              </a:rPr>
              <a:t>Guaranteed </a:t>
            </a:r>
            <a:r>
              <a:rPr lang="en-IN" sz="1900" b="1" dirty="0" smtClean="0">
                <a:ea typeface="Adobe Heiti Std R" panose="020B0400000000000000" pitchFamily="34" charset="-128"/>
              </a:rPr>
              <a:t>2 Site Visits </a:t>
            </a:r>
            <a:r>
              <a:rPr lang="en-IN" sz="1900" b="1" dirty="0">
                <a:ea typeface="Adobe Heiti Std R" panose="020B0400000000000000" pitchFamily="34" charset="-128"/>
              </a:rPr>
              <a:t>for your Projects. </a:t>
            </a:r>
            <a:r>
              <a:rPr lang="en-IN" sz="1900" b="1" dirty="0" smtClean="0">
                <a:ea typeface="Adobe Heiti Std R" panose="020B0400000000000000" pitchFamily="34" charset="-128"/>
              </a:rPr>
              <a:t>(Within 15 Days after the end of our Exhibition).</a:t>
            </a:r>
            <a:endParaRPr lang="en-IN" sz="1900" b="1" dirty="0">
              <a:ea typeface="Adobe Heiti Std R" panose="020B0400000000000000" pitchFamily="34" charset="-128"/>
            </a:endParaRPr>
          </a:p>
          <a:p>
            <a:pPr marL="285750" indent="-285750">
              <a:lnSpc>
                <a:spcPct val="150000"/>
              </a:lnSpc>
              <a:buFont typeface="Wingdings" panose="05000000000000000000" pitchFamily="2" charset="2"/>
              <a:buChar char="v"/>
            </a:pPr>
            <a:r>
              <a:rPr lang="en-IN" sz="1900" b="1" dirty="0" smtClean="0"/>
              <a:t> </a:t>
            </a:r>
            <a:r>
              <a:rPr lang="en-IN" sz="1900" b="1" dirty="0" smtClean="0">
                <a:ea typeface="Adobe Heiti Std R" panose="020B0400000000000000" pitchFamily="34" charset="-128"/>
              </a:rPr>
              <a:t>Brand </a:t>
            </a:r>
            <a:r>
              <a:rPr lang="en-IN" sz="1900" b="1" dirty="0">
                <a:ea typeface="Adobe Heiti Std R" panose="020B0400000000000000" pitchFamily="34" charset="-128"/>
              </a:rPr>
              <a:t>and Project Promotion on our Online Indian Property Expo. &amp; Realty Quarter Web page.</a:t>
            </a:r>
          </a:p>
          <a:p>
            <a:pPr marL="285750" indent="-285750">
              <a:lnSpc>
                <a:spcPct val="150000"/>
              </a:lnSpc>
              <a:buFont typeface="Wingdings" panose="05000000000000000000" pitchFamily="2" charset="2"/>
              <a:buChar char="v"/>
            </a:pPr>
            <a:r>
              <a:rPr lang="en-IN" sz="1900" b="1" dirty="0">
                <a:ea typeface="Adobe Heiti Std R" panose="020B0400000000000000" pitchFamily="34" charset="-128"/>
              </a:rPr>
              <a:t>Extensive Logo Coverage with Tagline in our all Marketing Collaterals</a:t>
            </a:r>
            <a:r>
              <a:rPr lang="en-IN" sz="1900" b="1" dirty="0" smtClean="0">
                <a:ea typeface="Adobe Heiti Std R" panose="020B0400000000000000" pitchFamily="34" charset="-128"/>
              </a:rPr>
              <a:t>.</a:t>
            </a:r>
          </a:p>
          <a:p>
            <a:pPr marL="285750" indent="-285750">
              <a:lnSpc>
                <a:spcPct val="150000"/>
              </a:lnSpc>
              <a:buFont typeface="Wingdings" panose="05000000000000000000" pitchFamily="2" charset="2"/>
              <a:buChar char="v"/>
            </a:pPr>
            <a:r>
              <a:rPr lang="en-IN" b="1" dirty="0">
                <a:ea typeface="Adobe Heiti Std R" panose="020B0400000000000000" pitchFamily="34" charset="-128"/>
              </a:rPr>
              <a:t>Company Logo and Project details on Realty Quarter and Indian Property Expo. for </a:t>
            </a:r>
            <a:r>
              <a:rPr lang="en-IN" b="1" dirty="0" smtClean="0">
                <a:ea typeface="Adobe Heiti Std R" panose="020B0400000000000000" pitchFamily="34" charset="-128"/>
              </a:rPr>
              <a:t>6 </a:t>
            </a:r>
            <a:r>
              <a:rPr lang="en-IN" b="1" dirty="0">
                <a:ea typeface="Adobe Heiti Std R" panose="020B0400000000000000" pitchFamily="34" charset="-128"/>
              </a:rPr>
              <a:t>Months </a:t>
            </a:r>
            <a:r>
              <a:rPr lang="en-IN" b="1" dirty="0" smtClean="0">
                <a:ea typeface="Adobe Heiti Std R" panose="020B0400000000000000" pitchFamily="34" charset="-128"/>
              </a:rPr>
              <a:t>Only.</a:t>
            </a:r>
            <a:endParaRPr lang="en-IN" sz="1900" b="1" dirty="0" smtClean="0">
              <a:ea typeface="Adobe Heiti Std R" panose="020B0400000000000000" pitchFamily="34" charset="-128"/>
            </a:endParaRPr>
          </a:p>
          <a:p>
            <a:pPr marL="285750" indent="-285750">
              <a:lnSpc>
                <a:spcPct val="150000"/>
              </a:lnSpc>
              <a:buFont typeface="Wingdings" panose="05000000000000000000" pitchFamily="2" charset="2"/>
              <a:buChar char="v"/>
            </a:pPr>
            <a:r>
              <a:rPr lang="en-IN" b="1" dirty="0"/>
              <a:t>Data of Unique Buyers, Investors and Channel Partners Approx. 2000+</a:t>
            </a:r>
            <a:endParaRPr lang="en-IN" b="1" dirty="0">
              <a:ea typeface="Adobe Heiti Std R" panose="020B0400000000000000" pitchFamily="34" charset="-128"/>
            </a:endParaRPr>
          </a:p>
          <a:p>
            <a:pPr marL="285750" indent="-285750">
              <a:lnSpc>
                <a:spcPct val="150000"/>
              </a:lnSpc>
              <a:buFont typeface="Wingdings" panose="05000000000000000000" pitchFamily="2" charset="2"/>
              <a:buChar char="v"/>
            </a:pPr>
            <a:endParaRPr lang="en-IN" sz="1900" b="1" dirty="0" smtClean="0">
              <a:ea typeface="Adobe Heiti Std R" panose="020B0400000000000000" pitchFamily="34" charset="-128"/>
            </a:endParaRPr>
          </a:p>
          <a:p>
            <a:pPr marL="285750" indent="-285750">
              <a:lnSpc>
                <a:spcPct val="150000"/>
              </a:lnSpc>
              <a:buFont typeface="Wingdings" panose="05000000000000000000" pitchFamily="2" charset="2"/>
              <a:buChar char="v"/>
            </a:pPr>
            <a:endParaRPr lang="en-IN" sz="1900" b="1" dirty="0" smtClean="0">
              <a:ea typeface="Adobe Heiti Std R" panose="020B0400000000000000" pitchFamily="34" charset="-128"/>
            </a:endParaRPr>
          </a:p>
          <a:p>
            <a:pPr>
              <a:lnSpc>
                <a:spcPct val="150000"/>
              </a:lnSpc>
            </a:pPr>
            <a:r>
              <a:rPr lang="en-IN" sz="2400" b="1" dirty="0" smtClean="0">
                <a:solidFill>
                  <a:srgbClr val="FF0000"/>
                </a:solidFill>
                <a:ea typeface="Adobe Heiti Std R" panose="020B0400000000000000" pitchFamily="34" charset="-128"/>
              </a:rPr>
              <a:t>PARTICIPATION </a:t>
            </a:r>
            <a:r>
              <a:rPr lang="en-IN" sz="2400" b="1" dirty="0">
                <a:solidFill>
                  <a:srgbClr val="FF0000"/>
                </a:solidFill>
                <a:ea typeface="Adobe Heiti Std R" panose="020B0400000000000000" pitchFamily="34" charset="-128"/>
              </a:rPr>
              <a:t>PRICE FOR ALL ABOVE BENEFITS IS RS. </a:t>
            </a:r>
            <a:r>
              <a:rPr lang="en-IN" sz="2400" b="1" dirty="0" smtClean="0">
                <a:solidFill>
                  <a:srgbClr val="FF0000"/>
                </a:solidFill>
                <a:ea typeface="Adobe Heiti Std R" panose="020B0400000000000000" pitchFamily="34" charset="-128"/>
              </a:rPr>
              <a:t>75,000/- </a:t>
            </a:r>
            <a:r>
              <a:rPr lang="en-IN" sz="2400" b="1" dirty="0">
                <a:solidFill>
                  <a:srgbClr val="FF0000"/>
                </a:solidFill>
                <a:ea typeface="Adobe Heiti Std R" panose="020B0400000000000000" pitchFamily="34" charset="-128"/>
              </a:rPr>
              <a:t>PLUS </a:t>
            </a:r>
            <a:r>
              <a:rPr lang="en-IN" sz="2400" b="1" dirty="0" smtClean="0">
                <a:solidFill>
                  <a:srgbClr val="FF0000"/>
                </a:solidFill>
                <a:ea typeface="Adobe Heiti Std R" panose="020B0400000000000000" pitchFamily="34" charset="-128"/>
              </a:rPr>
              <a:t>TAXES</a:t>
            </a:r>
            <a:endParaRPr lang="en-IN" sz="2400" b="1" dirty="0">
              <a:latin typeface="Adobe Heiti Std R" panose="020B0400000000000000" pitchFamily="34" charset="-128"/>
              <a:ea typeface="Adobe Heiti Std R" panose="020B0400000000000000" pitchFamily="34" charset="-128"/>
            </a:endParaRPr>
          </a:p>
        </p:txBody>
      </p:sp>
      <p:sp>
        <p:nvSpPr>
          <p:cNvPr id="8" name="Rectangle 7"/>
          <p:cNvSpPr/>
          <p:nvPr/>
        </p:nvSpPr>
        <p:spPr>
          <a:xfrm>
            <a:off x="0" y="218668"/>
            <a:ext cx="7859210" cy="63094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89229" y="264272"/>
            <a:ext cx="7769981" cy="600164"/>
          </a:xfrm>
          <a:prstGeom prst="rect">
            <a:avLst/>
          </a:prstGeom>
          <a:effectLst>
            <a:outerShdw blurRad="50800" dist="38100" dir="2700000" algn="tl" rotWithShape="0">
              <a:prstClr val="black">
                <a:alpha val="40000"/>
              </a:prstClr>
            </a:outerShdw>
          </a:effectLst>
        </p:spPr>
        <p:txBody>
          <a:bodyPr wrap="square">
            <a:spAutoFit/>
          </a:bodyPr>
          <a:lstStyle/>
          <a:p>
            <a:r>
              <a:rPr lang="en-IN" sz="3300" b="1" dirty="0" smtClean="0">
                <a:solidFill>
                  <a:schemeClr val="accent2">
                    <a:lumMod val="50000"/>
                  </a:schemeClr>
                </a:solidFill>
                <a:latin typeface="Adobe Heiti Std R" panose="020B0400000000000000" pitchFamily="34" charset="-128"/>
                <a:ea typeface="Adobe Heiti Std R" panose="020B0400000000000000" pitchFamily="34" charset="-128"/>
              </a:rPr>
              <a:t>Premium Participation Benefits &amp; Price </a:t>
            </a:r>
            <a:endParaRPr lang="en-IN" sz="3300" dirty="0">
              <a:solidFill>
                <a:schemeClr val="accent2">
                  <a:lumMod val="50000"/>
                </a:schemeClr>
              </a:solidFill>
              <a:latin typeface="Adobe Heiti Std R" panose="020B0400000000000000" pitchFamily="34" charset="-128"/>
              <a:ea typeface="Adobe Heiti Std R" panose="020B0400000000000000" pitchFamily="34"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27733" y="5425722"/>
            <a:ext cx="1576211" cy="873478"/>
          </a:xfrm>
          <a:prstGeom prst="rect">
            <a:avLst/>
          </a:prstGeom>
        </p:spPr>
      </p:pic>
    </p:spTree>
    <p:extLst>
      <p:ext uri="{BB962C8B-B14F-4D97-AF65-F5344CB8AC3E}">
        <p14:creationId xmlns:p14="http://schemas.microsoft.com/office/powerpoint/2010/main" xmlns="" val="282901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4" name="Rectangle 3"/>
          <p:cNvSpPr/>
          <p:nvPr/>
        </p:nvSpPr>
        <p:spPr>
          <a:xfrm>
            <a:off x="203303" y="989900"/>
            <a:ext cx="11600641" cy="5424562"/>
          </a:xfrm>
          <a:prstGeom prst="rect">
            <a:avLst/>
          </a:prstGeom>
        </p:spPr>
        <p:txBody>
          <a:bodyPr wrap="square">
            <a:spAutoFit/>
          </a:bodyPr>
          <a:lstStyle/>
          <a:p>
            <a:pPr marL="285750" indent="-285750">
              <a:lnSpc>
                <a:spcPct val="150000"/>
              </a:lnSpc>
              <a:buFont typeface="Wingdings" panose="05000000000000000000" pitchFamily="2" charset="2"/>
              <a:buChar char="v"/>
            </a:pPr>
            <a:r>
              <a:rPr lang="en-IN" sz="1900" b="1" dirty="0">
                <a:ea typeface="Adobe Heiti Std R" panose="020B0400000000000000"/>
              </a:rPr>
              <a:t>Exclusive Business Space at Exhibition Area. </a:t>
            </a:r>
            <a:r>
              <a:rPr lang="en-IN" sz="1900" b="1" dirty="0" smtClean="0">
                <a:ea typeface="Adobe Heiti Std R" panose="020B0400000000000000"/>
              </a:rPr>
              <a:t>(8 </a:t>
            </a:r>
            <a:r>
              <a:rPr lang="en-IN" sz="1900" b="1" dirty="0">
                <a:ea typeface="Adobe Heiti Std R" panose="020B0400000000000000"/>
              </a:rPr>
              <a:t>Feet X 2.6 Feet) for Two </a:t>
            </a:r>
            <a:r>
              <a:rPr lang="en-IN" sz="1900" b="1" dirty="0" smtClean="0">
                <a:ea typeface="Adobe Heiti Std R" panose="020B0400000000000000"/>
              </a:rPr>
              <a:t>Days.</a:t>
            </a:r>
            <a:endParaRPr lang="en-IN" sz="1900" b="1" dirty="0">
              <a:ea typeface="Adobe Heiti Std R" panose="020B0400000000000000"/>
            </a:endParaRPr>
          </a:p>
          <a:p>
            <a:pPr marL="285750" indent="-285750">
              <a:lnSpc>
                <a:spcPct val="150000"/>
              </a:lnSpc>
              <a:buFont typeface="Wingdings" panose="05000000000000000000" pitchFamily="2" charset="2"/>
              <a:buChar char="v"/>
            </a:pPr>
            <a:r>
              <a:rPr lang="en-IN" sz="1900" b="1" dirty="0"/>
              <a:t>Branding Space Maximum </a:t>
            </a:r>
            <a:r>
              <a:rPr lang="en-IN" sz="1900" b="1" dirty="0" smtClean="0"/>
              <a:t>3 Standees.</a:t>
            </a:r>
          </a:p>
          <a:p>
            <a:pPr marL="285750" indent="-285750">
              <a:lnSpc>
                <a:spcPct val="150000"/>
              </a:lnSpc>
              <a:buFont typeface="Wingdings" panose="05000000000000000000" pitchFamily="2" charset="2"/>
              <a:buChar char="v"/>
            </a:pPr>
            <a:r>
              <a:rPr lang="en-IN" sz="1900" b="1" dirty="0" smtClean="0"/>
              <a:t>Backdrop Size (6 Feet X 6 Feet) at your exclusive Business Space. </a:t>
            </a:r>
          </a:p>
          <a:p>
            <a:pPr marL="285750" indent="-285750">
              <a:lnSpc>
                <a:spcPct val="150000"/>
              </a:lnSpc>
              <a:buFont typeface="Wingdings" panose="05000000000000000000" pitchFamily="2" charset="2"/>
              <a:buChar char="v"/>
            </a:pPr>
            <a:r>
              <a:rPr lang="en-IN" sz="1900" b="1" dirty="0">
                <a:ea typeface="Adobe Heiti Std R" panose="020B0400000000000000" pitchFamily="34" charset="-128"/>
              </a:rPr>
              <a:t>Guaranteed </a:t>
            </a:r>
            <a:r>
              <a:rPr lang="en-IN" sz="1900" b="1" dirty="0" smtClean="0">
                <a:ea typeface="Adobe Heiti Std R" panose="020B0400000000000000" pitchFamily="34" charset="-128"/>
              </a:rPr>
              <a:t>50 </a:t>
            </a:r>
            <a:r>
              <a:rPr lang="en-IN" sz="1900" b="1" dirty="0">
                <a:ea typeface="Adobe Heiti Std R" panose="020B0400000000000000" pitchFamily="34" charset="-128"/>
              </a:rPr>
              <a:t>Project Specific Leads Generating for your Projects</a:t>
            </a:r>
            <a:r>
              <a:rPr lang="en-IN" sz="1900" b="1" dirty="0" smtClean="0">
                <a:ea typeface="Adobe Heiti Std R" panose="020B0400000000000000" pitchFamily="34" charset="-128"/>
              </a:rPr>
              <a:t>. (Leads will be Sharing after the Exhibition).</a:t>
            </a:r>
            <a:endParaRPr lang="en-IN" sz="1900" b="1" dirty="0">
              <a:ea typeface="Adobe Heiti Std R" panose="020B0400000000000000" pitchFamily="34" charset="-128"/>
            </a:endParaRPr>
          </a:p>
          <a:p>
            <a:pPr marL="285750" indent="-285750">
              <a:lnSpc>
                <a:spcPct val="150000"/>
              </a:lnSpc>
              <a:buFont typeface="Wingdings" panose="05000000000000000000" pitchFamily="2" charset="2"/>
              <a:buChar char="v"/>
            </a:pPr>
            <a:r>
              <a:rPr lang="en-IN" sz="1900" b="1" dirty="0" smtClean="0">
                <a:ea typeface="Adobe Heiti Std R" panose="020B0400000000000000" pitchFamily="34" charset="-128"/>
              </a:rPr>
              <a:t>Guaranteed 5 Site Visits </a:t>
            </a:r>
            <a:r>
              <a:rPr lang="en-IN" sz="1900" b="1" dirty="0">
                <a:ea typeface="Adobe Heiti Std R" panose="020B0400000000000000" pitchFamily="34" charset="-128"/>
              </a:rPr>
              <a:t>for your Projects. </a:t>
            </a:r>
            <a:r>
              <a:rPr lang="en-IN" sz="1900" b="1" dirty="0" smtClean="0">
                <a:ea typeface="Adobe Heiti Std R" panose="020B0400000000000000" pitchFamily="34" charset="-128"/>
              </a:rPr>
              <a:t>(Within 15 Days after the end of our Exhibition).</a:t>
            </a:r>
          </a:p>
          <a:p>
            <a:pPr marL="285750" indent="-285750">
              <a:lnSpc>
                <a:spcPct val="150000"/>
              </a:lnSpc>
              <a:buFont typeface="Wingdings" panose="05000000000000000000" pitchFamily="2" charset="2"/>
              <a:buChar char="v"/>
            </a:pPr>
            <a:r>
              <a:rPr lang="en-IN" sz="1900" b="1" dirty="0" smtClean="0">
                <a:ea typeface="Adobe Heiti Std R" panose="020B0400000000000000" pitchFamily="34" charset="-128"/>
              </a:rPr>
              <a:t>Running Project Video on Projector Screen Continuously for Visibility of your all Projects.</a:t>
            </a:r>
            <a:endParaRPr lang="en-IN" sz="1900" b="1" dirty="0">
              <a:ea typeface="Adobe Heiti Std R" panose="020B0400000000000000" pitchFamily="34" charset="-128"/>
            </a:endParaRPr>
          </a:p>
          <a:p>
            <a:pPr marL="285750" indent="-285750">
              <a:lnSpc>
                <a:spcPct val="150000"/>
              </a:lnSpc>
              <a:buFont typeface="Wingdings" panose="05000000000000000000" pitchFamily="2" charset="2"/>
              <a:buChar char="v"/>
            </a:pPr>
            <a:r>
              <a:rPr lang="en-IN" sz="1900" b="1" dirty="0" smtClean="0">
                <a:ea typeface="Adobe Heiti Std R" panose="020B0400000000000000" pitchFamily="34" charset="-128"/>
              </a:rPr>
              <a:t>Brand </a:t>
            </a:r>
            <a:r>
              <a:rPr lang="en-IN" sz="1900" b="1" dirty="0">
                <a:ea typeface="Adobe Heiti Std R" panose="020B0400000000000000" pitchFamily="34" charset="-128"/>
              </a:rPr>
              <a:t>and Project Promotion on our Online Indian Property Expo. &amp; Realty Quarter Web page.</a:t>
            </a:r>
          </a:p>
          <a:p>
            <a:pPr marL="285750" indent="-285750">
              <a:lnSpc>
                <a:spcPct val="150000"/>
              </a:lnSpc>
              <a:buFont typeface="Wingdings" panose="05000000000000000000" pitchFamily="2" charset="2"/>
              <a:buChar char="v"/>
            </a:pPr>
            <a:r>
              <a:rPr lang="en-IN" sz="1900" b="1" dirty="0">
                <a:ea typeface="Adobe Heiti Std R" panose="020B0400000000000000" pitchFamily="34" charset="-128"/>
              </a:rPr>
              <a:t>Extensive Logo Coverage with Tagline in our all Marketing Collaterals</a:t>
            </a:r>
            <a:r>
              <a:rPr lang="en-IN" sz="1900" b="1" dirty="0" smtClean="0">
                <a:ea typeface="Adobe Heiti Std R" panose="020B0400000000000000" pitchFamily="34" charset="-128"/>
              </a:rPr>
              <a:t>.</a:t>
            </a:r>
          </a:p>
          <a:p>
            <a:pPr marL="285750" indent="-285750">
              <a:lnSpc>
                <a:spcPct val="150000"/>
              </a:lnSpc>
              <a:buFont typeface="Wingdings" panose="05000000000000000000" pitchFamily="2" charset="2"/>
              <a:buChar char="v"/>
            </a:pPr>
            <a:r>
              <a:rPr lang="en-IN" b="1" dirty="0">
                <a:ea typeface="Adobe Heiti Std R" panose="020B0400000000000000" pitchFamily="34" charset="-128"/>
              </a:rPr>
              <a:t>Company Logo and Project details on Realty Quarter and Indian Property Expo. for </a:t>
            </a:r>
            <a:r>
              <a:rPr lang="en-IN" b="1" dirty="0" smtClean="0">
                <a:ea typeface="Adobe Heiti Std R" panose="020B0400000000000000" pitchFamily="34" charset="-128"/>
              </a:rPr>
              <a:t>1 year Only.</a:t>
            </a:r>
            <a:endParaRPr lang="en-IN" sz="1900" b="1" dirty="0" smtClean="0">
              <a:ea typeface="Adobe Heiti Std R" panose="020B0400000000000000" pitchFamily="34" charset="-128"/>
            </a:endParaRPr>
          </a:p>
          <a:p>
            <a:pPr marL="285750" indent="-285750">
              <a:lnSpc>
                <a:spcPct val="150000"/>
              </a:lnSpc>
              <a:buFont typeface="Wingdings" panose="05000000000000000000" pitchFamily="2" charset="2"/>
              <a:buChar char="v"/>
            </a:pPr>
            <a:r>
              <a:rPr lang="en-IN" b="1" dirty="0"/>
              <a:t>Data of Unique Buyers, Investors and Channel Partners Approx. 2000+</a:t>
            </a:r>
            <a:endParaRPr lang="en-IN" b="1" dirty="0">
              <a:ea typeface="Adobe Heiti Std R" panose="020B0400000000000000" pitchFamily="34" charset="-128"/>
            </a:endParaRPr>
          </a:p>
          <a:p>
            <a:pPr marL="285750" indent="-285750">
              <a:lnSpc>
                <a:spcPct val="150000"/>
              </a:lnSpc>
              <a:buFont typeface="Wingdings" panose="05000000000000000000" pitchFamily="2" charset="2"/>
              <a:buChar char="v"/>
            </a:pPr>
            <a:endParaRPr lang="en-IN" sz="1900" b="1" dirty="0" smtClean="0">
              <a:ea typeface="Adobe Heiti Std R" panose="020B0400000000000000" pitchFamily="34" charset="-128"/>
            </a:endParaRPr>
          </a:p>
          <a:p>
            <a:pPr>
              <a:lnSpc>
                <a:spcPct val="150000"/>
              </a:lnSpc>
            </a:pPr>
            <a:r>
              <a:rPr lang="en-IN" sz="2400" b="1" dirty="0" smtClean="0">
                <a:solidFill>
                  <a:srgbClr val="FF0000"/>
                </a:solidFill>
                <a:ea typeface="Adobe Heiti Std R" panose="020B0400000000000000" pitchFamily="34" charset="-128"/>
              </a:rPr>
              <a:t>PARTICIPATION </a:t>
            </a:r>
            <a:r>
              <a:rPr lang="en-IN" sz="2400" b="1" dirty="0">
                <a:solidFill>
                  <a:srgbClr val="FF0000"/>
                </a:solidFill>
                <a:ea typeface="Adobe Heiti Std R" panose="020B0400000000000000" pitchFamily="34" charset="-128"/>
              </a:rPr>
              <a:t>PRICE FOR ALL ABOVE BENEFITS IS RS. </a:t>
            </a:r>
            <a:r>
              <a:rPr lang="en-IN" sz="2400" b="1" dirty="0" smtClean="0">
                <a:solidFill>
                  <a:srgbClr val="FF0000"/>
                </a:solidFill>
                <a:ea typeface="Adobe Heiti Std R" panose="020B0400000000000000" pitchFamily="34" charset="-128"/>
              </a:rPr>
              <a:t>1,50,000/- </a:t>
            </a:r>
            <a:r>
              <a:rPr lang="en-IN" sz="2400" b="1" dirty="0">
                <a:solidFill>
                  <a:srgbClr val="FF0000"/>
                </a:solidFill>
                <a:ea typeface="Adobe Heiti Std R" panose="020B0400000000000000" pitchFamily="34" charset="-128"/>
              </a:rPr>
              <a:t>PLUS </a:t>
            </a:r>
            <a:r>
              <a:rPr lang="en-IN" sz="2400" b="1" dirty="0" smtClean="0">
                <a:solidFill>
                  <a:srgbClr val="FF0000"/>
                </a:solidFill>
                <a:ea typeface="Adobe Heiti Std R" panose="020B0400000000000000" pitchFamily="34" charset="-128"/>
              </a:rPr>
              <a:t>TAXES</a:t>
            </a:r>
            <a:endParaRPr lang="en-IN" sz="2400" b="1" dirty="0">
              <a:latin typeface="Adobe Heiti Std R" panose="020B0400000000000000" pitchFamily="34" charset="-128"/>
              <a:ea typeface="Adobe Heiti Std R" panose="020B0400000000000000" pitchFamily="34" charset="-128"/>
            </a:endParaRPr>
          </a:p>
        </p:txBody>
      </p:sp>
      <p:sp>
        <p:nvSpPr>
          <p:cNvPr id="8" name="Rectangle 7"/>
          <p:cNvSpPr/>
          <p:nvPr/>
        </p:nvSpPr>
        <p:spPr>
          <a:xfrm>
            <a:off x="0" y="218668"/>
            <a:ext cx="7859210" cy="63094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89229" y="264272"/>
            <a:ext cx="8401628" cy="523220"/>
          </a:xfrm>
          <a:prstGeom prst="rect">
            <a:avLst/>
          </a:prstGeom>
          <a:effectLst>
            <a:outerShdw blurRad="50800" dist="38100" dir="2700000" algn="tl" rotWithShape="0">
              <a:prstClr val="black">
                <a:alpha val="40000"/>
              </a:prstClr>
            </a:outerShdw>
          </a:effectLst>
        </p:spPr>
        <p:txBody>
          <a:bodyPr wrap="square">
            <a:spAutoFit/>
          </a:bodyPr>
          <a:lstStyle/>
          <a:p>
            <a:r>
              <a:rPr lang="en-IN" sz="2800" b="1" dirty="0" smtClean="0">
                <a:solidFill>
                  <a:schemeClr val="accent2">
                    <a:lumMod val="50000"/>
                  </a:schemeClr>
                </a:solidFill>
                <a:latin typeface="Adobe Heiti Std R" panose="020B0400000000000000" pitchFamily="34" charset="-128"/>
                <a:ea typeface="Adobe Heiti Std R" panose="020B0400000000000000" pitchFamily="34" charset="-128"/>
              </a:rPr>
              <a:t>Value – Added Participation Benefits &amp; Price </a:t>
            </a:r>
            <a:endParaRPr lang="en-IN" sz="2800" dirty="0">
              <a:solidFill>
                <a:schemeClr val="accent2">
                  <a:lumMod val="50000"/>
                </a:schemeClr>
              </a:solidFill>
              <a:latin typeface="Adobe Heiti Std R" panose="020B0400000000000000" pitchFamily="34" charset="-128"/>
              <a:ea typeface="Adobe Heiti Std R" panose="020B0400000000000000" pitchFamily="34"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27733" y="5425722"/>
            <a:ext cx="1576211" cy="873478"/>
          </a:xfrm>
          <a:prstGeom prst="rect">
            <a:avLst/>
          </a:prstGeom>
        </p:spPr>
      </p:pic>
    </p:spTree>
    <p:extLst>
      <p:ext uri="{BB962C8B-B14F-4D97-AF65-F5344CB8AC3E}">
        <p14:creationId xmlns:p14="http://schemas.microsoft.com/office/powerpoint/2010/main" xmlns="" val="340962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4" name="Rectangle 3"/>
          <p:cNvSpPr/>
          <p:nvPr/>
        </p:nvSpPr>
        <p:spPr>
          <a:xfrm>
            <a:off x="203303" y="989900"/>
            <a:ext cx="11600641" cy="5078313"/>
          </a:xfrm>
          <a:prstGeom prst="rect">
            <a:avLst/>
          </a:prstGeom>
        </p:spPr>
        <p:txBody>
          <a:bodyPr wrap="square">
            <a:spAutoFit/>
          </a:bodyPr>
          <a:lstStyle/>
          <a:p>
            <a:pPr marL="285750" indent="-285750">
              <a:lnSpc>
                <a:spcPct val="150000"/>
              </a:lnSpc>
              <a:buFont typeface="Wingdings" panose="05000000000000000000" pitchFamily="2" charset="2"/>
              <a:buChar char="v"/>
            </a:pPr>
            <a:r>
              <a:rPr lang="en-IN" b="1" dirty="0"/>
              <a:t>Advertisement in Local leading newspaper like Times of India, Mumbai Mirror, DNA and Hindustan </a:t>
            </a:r>
            <a:r>
              <a:rPr lang="en-IN" b="1" dirty="0" smtClean="0"/>
              <a:t>Times.</a:t>
            </a:r>
          </a:p>
          <a:p>
            <a:pPr marL="285750" indent="-285750">
              <a:lnSpc>
                <a:spcPct val="150000"/>
              </a:lnSpc>
              <a:buFont typeface="Wingdings" panose="05000000000000000000" pitchFamily="2" charset="2"/>
              <a:buChar char="v"/>
            </a:pPr>
            <a:r>
              <a:rPr lang="en-IN" b="1" dirty="0"/>
              <a:t>Radio Promotion on Reliance 92.7 BIG FM (Pre before 2 Day’s and Post After event</a:t>
            </a:r>
            <a:r>
              <a:rPr lang="en-IN" b="1" dirty="0" smtClean="0"/>
              <a:t>). </a:t>
            </a:r>
          </a:p>
          <a:p>
            <a:pPr marL="285750" indent="-285750">
              <a:lnSpc>
                <a:spcPct val="150000"/>
              </a:lnSpc>
              <a:buFont typeface="Wingdings" panose="05000000000000000000" pitchFamily="2" charset="2"/>
              <a:buChar char="v"/>
            </a:pPr>
            <a:r>
              <a:rPr lang="en-IN" b="1" dirty="0"/>
              <a:t>Exclusive Project Marketing through various social media platform like M Indicator, You Tube and MNC’s </a:t>
            </a:r>
            <a:r>
              <a:rPr lang="en-IN" b="1" dirty="0" smtClean="0"/>
              <a:t>Website.</a:t>
            </a:r>
            <a:endParaRPr lang="en-IN" b="1" dirty="0" smtClean="0">
              <a:ea typeface="Adobe Heiti Std R" panose="020B0400000000000000" pitchFamily="34" charset="-128"/>
            </a:endParaRPr>
          </a:p>
          <a:p>
            <a:pPr marL="285750" indent="-285750">
              <a:lnSpc>
                <a:spcPct val="150000"/>
              </a:lnSpc>
              <a:buFont typeface="Wingdings" panose="05000000000000000000" pitchFamily="2" charset="2"/>
              <a:buChar char="v"/>
            </a:pPr>
            <a:r>
              <a:rPr lang="en-IN" b="1" dirty="0"/>
              <a:t>Social Media Promotion on Facebook, LinkedIn, Twitter and Instagram (Pre before one week and Post</a:t>
            </a:r>
            <a:r>
              <a:rPr lang="en-IN" b="1" dirty="0" smtClean="0"/>
              <a:t>)</a:t>
            </a:r>
          </a:p>
          <a:p>
            <a:pPr marL="285750" indent="-285750">
              <a:lnSpc>
                <a:spcPct val="150000"/>
              </a:lnSpc>
              <a:buFont typeface="Wingdings" panose="05000000000000000000" pitchFamily="2" charset="2"/>
              <a:buChar char="v"/>
            </a:pPr>
            <a:r>
              <a:rPr lang="en-IN" b="1" dirty="0"/>
              <a:t>Email and SMS campaign on our Exclusive data base which is approx. </a:t>
            </a:r>
            <a:r>
              <a:rPr lang="en-IN" b="1" dirty="0" smtClean="0"/>
              <a:t>5 Lacs.</a:t>
            </a:r>
            <a:endParaRPr lang="en-US" b="1" dirty="0"/>
          </a:p>
          <a:p>
            <a:pPr marL="285750" indent="-285750">
              <a:lnSpc>
                <a:spcPct val="150000"/>
              </a:lnSpc>
              <a:buFont typeface="Wingdings" panose="05000000000000000000" pitchFamily="2" charset="2"/>
              <a:buChar char="v"/>
            </a:pPr>
            <a:r>
              <a:rPr lang="en-IN" b="1" dirty="0"/>
              <a:t>Paper Insertion and Kiosk on nearest railway Station before 3 days of the event. </a:t>
            </a:r>
            <a:endParaRPr lang="en-IN" b="1" dirty="0" smtClean="0"/>
          </a:p>
          <a:p>
            <a:pPr marL="285750" indent="-285750">
              <a:lnSpc>
                <a:spcPct val="150000"/>
              </a:lnSpc>
              <a:buFont typeface="Wingdings" panose="05000000000000000000" pitchFamily="2" charset="2"/>
              <a:buChar char="v"/>
            </a:pPr>
            <a:r>
              <a:rPr lang="en-IN" b="1" dirty="0"/>
              <a:t>Outdoor Hoarding before 3 Days of </a:t>
            </a:r>
            <a:r>
              <a:rPr lang="en-IN" b="1" dirty="0" smtClean="0"/>
              <a:t>Indian Property Expo. In all visible area of WEH</a:t>
            </a:r>
            <a:r>
              <a:rPr lang="en-IN" b="1" dirty="0"/>
              <a:t>. </a:t>
            </a:r>
            <a:endParaRPr lang="en-IN" b="1" dirty="0" smtClean="0"/>
          </a:p>
          <a:p>
            <a:pPr marL="285750" indent="-285750">
              <a:lnSpc>
                <a:spcPct val="150000"/>
              </a:lnSpc>
              <a:buFont typeface="Wingdings" panose="05000000000000000000" pitchFamily="2" charset="2"/>
              <a:buChar char="v"/>
            </a:pPr>
            <a:r>
              <a:rPr lang="en-IN" b="1" dirty="0" smtClean="0"/>
              <a:t>Private Invitation to all 14 active Broker Association as a Real Estate Media.</a:t>
            </a:r>
          </a:p>
          <a:p>
            <a:pPr marL="285750" indent="-285750">
              <a:lnSpc>
                <a:spcPct val="150000"/>
              </a:lnSpc>
              <a:buFont typeface="Wingdings" panose="05000000000000000000" pitchFamily="2" charset="2"/>
              <a:buChar char="v"/>
            </a:pPr>
            <a:r>
              <a:rPr lang="en-IN" b="1" dirty="0" smtClean="0">
                <a:ea typeface="Adobe Heiti Std R" panose="020B0400000000000000" pitchFamily="34" charset="-128"/>
              </a:rPr>
              <a:t>Private Invitation to all club members like Lions Club, Country Club, Mahindra Club, Otters Club, Carter Club and </a:t>
            </a:r>
            <a:r>
              <a:rPr lang="en-IN" b="1" dirty="0" err="1" smtClean="0">
                <a:ea typeface="Adobe Heiti Std R" panose="020B0400000000000000" pitchFamily="34" charset="-128"/>
              </a:rPr>
              <a:t>Raheja</a:t>
            </a:r>
            <a:r>
              <a:rPr lang="en-IN" b="1" dirty="0" smtClean="0">
                <a:ea typeface="Adobe Heiti Std R" panose="020B0400000000000000" pitchFamily="34" charset="-128"/>
              </a:rPr>
              <a:t> Club.</a:t>
            </a:r>
          </a:p>
          <a:p>
            <a:pPr marL="285750" indent="-285750">
              <a:lnSpc>
                <a:spcPct val="150000"/>
              </a:lnSpc>
              <a:buFont typeface="Wingdings" panose="05000000000000000000" pitchFamily="2" charset="2"/>
              <a:buChar char="v"/>
            </a:pPr>
            <a:r>
              <a:rPr lang="en-IN" b="1" dirty="0" smtClean="0">
                <a:ea typeface="Adobe Heiti Std R" panose="020B0400000000000000" pitchFamily="34" charset="-128"/>
              </a:rPr>
              <a:t>Indian Property Expo. Promotion through High End Societies, Cycle </a:t>
            </a:r>
            <a:r>
              <a:rPr lang="en-IN" b="1" dirty="0" err="1" smtClean="0">
                <a:ea typeface="Adobe Heiti Std R" panose="020B0400000000000000" pitchFamily="34" charset="-128"/>
              </a:rPr>
              <a:t>Rikshaw</a:t>
            </a:r>
            <a:r>
              <a:rPr lang="en-IN" b="1" dirty="0" smtClean="0">
                <a:ea typeface="Adobe Heiti Std R" panose="020B0400000000000000" pitchFamily="34" charset="-128"/>
              </a:rPr>
              <a:t>, Best Buses and Nearby </a:t>
            </a:r>
          </a:p>
          <a:p>
            <a:pPr>
              <a:lnSpc>
                <a:spcPct val="150000"/>
              </a:lnSpc>
            </a:pPr>
            <a:r>
              <a:rPr lang="en-IN" b="1" dirty="0" smtClean="0">
                <a:ea typeface="Adobe Heiti Std R" panose="020B0400000000000000" pitchFamily="34" charset="-128"/>
              </a:rPr>
              <a:t>     Railway Station. </a:t>
            </a:r>
            <a:endParaRPr lang="en-IN" b="1" dirty="0">
              <a:ea typeface="Adobe Heiti Std R" panose="020B0400000000000000" pitchFamily="34" charset="-128"/>
            </a:endParaRPr>
          </a:p>
        </p:txBody>
      </p:sp>
      <p:sp>
        <p:nvSpPr>
          <p:cNvPr id="8" name="Rectangle 7"/>
          <p:cNvSpPr/>
          <p:nvPr/>
        </p:nvSpPr>
        <p:spPr>
          <a:xfrm>
            <a:off x="0" y="218668"/>
            <a:ext cx="7859210" cy="63094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89229" y="264272"/>
            <a:ext cx="8401628" cy="523220"/>
          </a:xfrm>
          <a:prstGeom prst="rect">
            <a:avLst/>
          </a:prstGeom>
          <a:effectLst>
            <a:outerShdw blurRad="50800" dist="38100" dir="2700000" algn="tl" rotWithShape="0">
              <a:prstClr val="black">
                <a:alpha val="40000"/>
              </a:prstClr>
            </a:outerShdw>
          </a:effectLst>
        </p:spPr>
        <p:txBody>
          <a:bodyPr wrap="square">
            <a:spAutoFit/>
          </a:bodyPr>
          <a:lstStyle/>
          <a:p>
            <a:r>
              <a:rPr lang="en-IN" sz="2800" b="1" dirty="0" smtClean="0">
                <a:solidFill>
                  <a:srgbClr val="FF0000"/>
                </a:solidFill>
                <a:latin typeface="Adobe Heiti Std R" panose="020B0400000000000000" pitchFamily="34" charset="-128"/>
                <a:ea typeface="Adobe Heiti Std R" panose="020B0400000000000000" pitchFamily="34" charset="-128"/>
              </a:rPr>
              <a:t>MEDIA PLAN FOR INDIAN PROPERT EXPO. 2022</a:t>
            </a:r>
            <a:r>
              <a:rPr lang="en-IN" sz="2800" b="1" dirty="0" smtClean="0">
                <a:solidFill>
                  <a:schemeClr val="accent2">
                    <a:lumMod val="50000"/>
                  </a:schemeClr>
                </a:solidFill>
                <a:latin typeface="Adobe Heiti Std R" panose="020B0400000000000000" pitchFamily="34" charset="-128"/>
                <a:ea typeface="Adobe Heiti Std R" panose="020B0400000000000000" pitchFamily="34" charset="-128"/>
              </a:rPr>
              <a:t> </a:t>
            </a:r>
            <a:endParaRPr lang="en-IN" sz="2800" dirty="0">
              <a:solidFill>
                <a:schemeClr val="accent2">
                  <a:lumMod val="50000"/>
                </a:schemeClr>
              </a:solidFill>
              <a:latin typeface="Adobe Heiti Std R" panose="020B0400000000000000" pitchFamily="34" charset="-128"/>
              <a:ea typeface="Adobe Heiti Std R" panose="020B0400000000000000" pitchFamily="34"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27733" y="5425722"/>
            <a:ext cx="1576211" cy="873478"/>
          </a:xfrm>
          <a:prstGeom prst="rect">
            <a:avLst/>
          </a:prstGeom>
        </p:spPr>
      </p:pic>
    </p:spTree>
    <p:extLst>
      <p:ext uri="{BB962C8B-B14F-4D97-AF65-F5344CB8AC3E}">
        <p14:creationId xmlns:p14="http://schemas.microsoft.com/office/powerpoint/2010/main" xmlns="" val="377942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289"/>
            <a:ext cx="12193526" cy="6858000"/>
          </a:xfrm>
          <a:prstGeom prst="rect">
            <a:avLst/>
          </a:prstGeom>
          <a:ln>
            <a:solidFill>
              <a:schemeClr val="tx1"/>
            </a:solidFill>
            <a:prstDash val="sysDot"/>
          </a:ln>
        </p:spPr>
      </p:pic>
      <p:sp>
        <p:nvSpPr>
          <p:cNvPr id="16" name="Rectangle 15"/>
          <p:cNvSpPr/>
          <p:nvPr/>
        </p:nvSpPr>
        <p:spPr>
          <a:xfrm>
            <a:off x="0" y="218668"/>
            <a:ext cx="3004457" cy="63094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333610" y="218669"/>
            <a:ext cx="2670847" cy="646331"/>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txBody>
          <a:bodyPr wrap="square">
            <a:spAutoFit/>
          </a:bodyPr>
          <a:lstStyle/>
          <a:p>
            <a:r>
              <a:rPr lang="en-IN" sz="3600" b="1" cap="all" dirty="0">
                <a:solidFill>
                  <a:srgbClr val="C00000"/>
                </a:solidFill>
              </a:rPr>
              <a:t>Floor plan</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5460" y="1174958"/>
            <a:ext cx="8742722" cy="49362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40422" y="4378648"/>
            <a:ext cx="1328661" cy="166945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69083" y="4378648"/>
            <a:ext cx="1429287" cy="166945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06482" y="1005840"/>
            <a:ext cx="1925268" cy="134644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912598" y="2491834"/>
            <a:ext cx="1869917" cy="93045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948528" y="5187041"/>
            <a:ext cx="1847050" cy="1135381"/>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0282889" y="3619683"/>
            <a:ext cx="1134048" cy="1330771"/>
          </a:xfrm>
          <a:prstGeom prst="rect">
            <a:avLst/>
          </a:prstGeom>
        </p:spPr>
      </p:pic>
    </p:spTree>
    <p:extLst>
      <p:ext uri="{BB962C8B-B14F-4D97-AF65-F5344CB8AC3E}">
        <p14:creationId xmlns:p14="http://schemas.microsoft.com/office/powerpoint/2010/main" xmlns="" val="411778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a:ln>
            <a:solidFill>
              <a:schemeClr val="tx1"/>
            </a:solidFill>
            <a:prstDash val="sysDot"/>
          </a:ln>
        </p:spPr>
      </p:pic>
      <p:sp>
        <p:nvSpPr>
          <p:cNvPr id="16" name="Rectangle 15"/>
          <p:cNvSpPr/>
          <p:nvPr/>
        </p:nvSpPr>
        <p:spPr>
          <a:xfrm>
            <a:off x="0" y="218668"/>
            <a:ext cx="5007836" cy="63094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333610" y="218668"/>
            <a:ext cx="4537493" cy="646331"/>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txBody>
          <a:bodyPr wrap="square">
            <a:spAutoFit/>
          </a:bodyPr>
          <a:lstStyle/>
          <a:p>
            <a:r>
              <a:rPr lang="en-IN" sz="3600" b="1" cap="all" dirty="0">
                <a:solidFill>
                  <a:srgbClr val="C00000"/>
                </a:solidFill>
              </a:rPr>
              <a:t>Our Esteem Clients</a:t>
            </a:r>
          </a:p>
        </p:txBody>
      </p:sp>
      <p:sp>
        <p:nvSpPr>
          <p:cNvPr id="3" name="Rectangle 2"/>
          <p:cNvSpPr/>
          <p:nvPr/>
        </p:nvSpPr>
        <p:spPr>
          <a:xfrm>
            <a:off x="251927" y="1408922"/>
            <a:ext cx="11131420" cy="39655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8562" y="2014567"/>
            <a:ext cx="1634801" cy="4685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79998" y="1851202"/>
            <a:ext cx="1638386" cy="7952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11434" y="2066016"/>
            <a:ext cx="1549224" cy="36561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12585" y="1931498"/>
            <a:ext cx="1179756" cy="65673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746904" y="2066016"/>
            <a:ext cx="1905259" cy="95263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18517" y="1821349"/>
            <a:ext cx="979359" cy="979359"/>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42618" y="3095169"/>
            <a:ext cx="1637632" cy="77862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471639" y="3124458"/>
            <a:ext cx="1548872" cy="60502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306729" y="3019666"/>
            <a:ext cx="1513560" cy="84086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00869" y="3019666"/>
            <a:ext cx="1179159" cy="786106"/>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7987651" y="2911979"/>
            <a:ext cx="1037552" cy="1037552"/>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504777" y="3243594"/>
            <a:ext cx="1593099" cy="458666"/>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442618" y="4373788"/>
            <a:ext cx="1494855" cy="504663"/>
          </a:xfrm>
          <a:prstGeom prst="rect">
            <a:avLst/>
          </a:prstGeom>
        </p:spPr>
      </p:pic>
      <p:pic>
        <p:nvPicPr>
          <p:cNvPr id="20" name="Picture 19"/>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2471639" y="4075236"/>
            <a:ext cx="1271009" cy="1006028"/>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4243359" y="4166032"/>
            <a:ext cx="1528954" cy="824436"/>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5997500" y="4215675"/>
            <a:ext cx="1428196" cy="717137"/>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7677623" y="4464263"/>
            <a:ext cx="1668730" cy="294809"/>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9567552" y="3970863"/>
            <a:ext cx="1377434" cy="841281"/>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xmlns="" val="0"/>
              </a:ext>
            </a:extLst>
          </a:blip>
          <a:stretch>
            <a:fillRect/>
          </a:stretch>
        </p:blipFill>
        <p:spPr>
          <a:xfrm>
            <a:off x="10193867" y="5470878"/>
            <a:ext cx="1610077" cy="873478"/>
          </a:xfrm>
          <a:prstGeom prst="rect">
            <a:avLst/>
          </a:prstGeom>
        </p:spPr>
      </p:pic>
    </p:spTree>
    <p:extLst>
      <p:ext uri="{BB962C8B-B14F-4D97-AF65-F5344CB8AC3E}">
        <p14:creationId xmlns:p14="http://schemas.microsoft.com/office/powerpoint/2010/main" xmlns="" val="120492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289"/>
            <a:ext cx="12193526" cy="6858000"/>
          </a:xfrm>
          <a:prstGeom prst="rect">
            <a:avLst/>
          </a:prstGeom>
          <a:ln>
            <a:solidFill>
              <a:schemeClr val="tx1"/>
            </a:solidFill>
            <a:prstDash val="sysDot"/>
          </a:ln>
        </p:spPr>
      </p:pic>
      <p:sp>
        <p:nvSpPr>
          <p:cNvPr id="4" name="Rectangle 3"/>
          <p:cNvSpPr/>
          <p:nvPr/>
        </p:nvSpPr>
        <p:spPr>
          <a:xfrm>
            <a:off x="1214846" y="2213282"/>
            <a:ext cx="4249520" cy="1215717"/>
          </a:xfrm>
          <a:prstGeom prst="rect">
            <a:avLst/>
          </a:prstGeom>
        </p:spPr>
        <p:txBody>
          <a:bodyPr wrap="square">
            <a:spAutoFit/>
          </a:bodyPr>
          <a:lstStyle/>
          <a:p>
            <a:pPr algn="ctr">
              <a:lnSpc>
                <a:spcPct val="150000"/>
              </a:lnSpc>
            </a:pPr>
            <a:r>
              <a:rPr lang="en-IN" sz="2200" dirty="0" err="1">
                <a:solidFill>
                  <a:srgbClr val="C00000"/>
                </a:solidFill>
                <a:latin typeface="Adobe Heiti Std R" panose="020B0400000000000000" pitchFamily="34" charset="-128"/>
                <a:ea typeface="Adobe Heiti Std R" panose="020B0400000000000000" pitchFamily="34" charset="-128"/>
              </a:rPr>
              <a:t>Pawan</a:t>
            </a:r>
            <a:r>
              <a:rPr lang="en-IN" sz="2200" dirty="0">
                <a:solidFill>
                  <a:srgbClr val="C00000"/>
                </a:solidFill>
                <a:latin typeface="Adobe Heiti Std R" panose="020B0400000000000000" pitchFamily="34" charset="-128"/>
                <a:ea typeface="Adobe Heiti Std R" panose="020B0400000000000000" pitchFamily="34" charset="-128"/>
              </a:rPr>
              <a:t> Chauhan</a:t>
            </a:r>
          </a:p>
          <a:p>
            <a:pPr algn="ctr"/>
            <a:r>
              <a:rPr lang="en-IN" sz="2000" dirty="0" smtClean="0">
                <a:solidFill>
                  <a:schemeClr val="tx1">
                    <a:lumMod val="95000"/>
                    <a:lumOff val="5000"/>
                  </a:schemeClr>
                </a:solidFill>
                <a:latin typeface="Adobe Heiti Std R" panose="020B0400000000000000" pitchFamily="34" charset="-128"/>
                <a:ea typeface="Adobe Heiti Std R" panose="020B0400000000000000" pitchFamily="34" charset="-128"/>
              </a:rPr>
              <a:t>+ 91-9820659743 </a:t>
            </a:r>
            <a:r>
              <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rPr>
              <a:t>/ + </a:t>
            </a:r>
            <a:r>
              <a:rPr lang="en-IN" sz="2000" dirty="0" smtClean="0">
                <a:solidFill>
                  <a:schemeClr val="tx1">
                    <a:lumMod val="95000"/>
                    <a:lumOff val="5000"/>
                  </a:schemeClr>
                </a:solidFill>
                <a:latin typeface="Adobe Heiti Std R" panose="020B0400000000000000" pitchFamily="34" charset="-128"/>
                <a:ea typeface="Adobe Heiti Std R" panose="020B0400000000000000" pitchFamily="34" charset="-128"/>
              </a:rPr>
              <a:t>91-9970037166</a:t>
            </a:r>
            <a:endPar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endParaRPr>
          </a:p>
          <a:p>
            <a:pPr algn="ctr"/>
            <a:r>
              <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rPr>
              <a:t>marketing@realtyquarter.com</a:t>
            </a:r>
          </a:p>
        </p:txBody>
      </p:sp>
      <p:sp>
        <p:nvSpPr>
          <p:cNvPr id="8" name="Rectangle 7"/>
          <p:cNvSpPr/>
          <p:nvPr/>
        </p:nvSpPr>
        <p:spPr>
          <a:xfrm>
            <a:off x="6367750" y="2213282"/>
            <a:ext cx="3789802" cy="1215717"/>
          </a:xfrm>
          <a:prstGeom prst="rect">
            <a:avLst/>
          </a:prstGeom>
        </p:spPr>
        <p:txBody>
          <a:bodyPr wrap="square">
            <a:spAutoFit/>
          </a:bodyPr>
          <a:lstStyle/>
          <a:p>
            <a:pPr algn="ctr">
              <a:lnSpc>
                <a:spcPct val="150000"/>
              </a:lnSpc>
            </a:pPr>
            <a:r>
              <a:rPr lang="en-IN" sz="2200" dirty="0" err="1" smtClean="0">
                <a:solidFill>
                  <a:srgbClr val="C00000"/>
                </a:solidFill>
                <a:latin typeface="Adobe Heiti Std R" panose="020B0400000000000000" pitchFamily="34" charset="-128"/>
                <a:ea typeface="Adobe Heiti Std R" panose="020B0400000000000000" pitchFamily="34" charset="-128"/>
              </a:rPr>
              <a:t>Shaista</a:t>
            </a:r>
            <a:r>
              <a:rPr lang="en-IN" sz="2200" dirty="0" smtClean="0">
                <a:solidFill>
                  <a:srgbClr val="C00000"/>
                </a:solidFill>
                <a:latin typeface="Adobe Heiti Std R" panose="020B0400000000000000" pitchFamily="34" charset="-128"/>
                <a:ea typeface="Adobe Heiti Std R" panose="020B0400000000000000" pitchFamily="34" charset="-128"/>
              </a:rPr>
              <a:t> Ansari</a:t>
            </a:r>
          </a:p>
          <a:p>
            <a:pPr algn="ctr"/>
            <a:r>
              <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rPr>
              <a:t>+</a:t>
            </a:r>
            <a:r>
              <a:rPr lang="en-IN" sz="2000" dirty="0" smtClean="0">
                <a:solidFill>
                  <a:schemeClr val="tx1">
                    <a:lumMod val="95000"/>
                    <a:lumOff val="5000"/>
                  </a:schemeClr>
                </a:solidFill>
                <a:latin typeface="Adobe Heiti Std R" panose="020B0400000000000000" pitchFamily="34" charset="-128"/>
                <a:ea typeface="Adobe Heiti Std R" panose="020B0400000000000000" pitchFamily="34" charset="-128"/>
              </a:rPr>
              <a:t>91-8279547396</a:t>
            </a:r>
          </a:p>
          <a:p>
            <a:pPr algn="ctr"/>
            <a:r>
              <a:rPr lang="en-IN" sz="2000" dirty="0" smtClean="0">
                <a:solidFill>
                  <a:schemeClr val="tx1">
                    <a:lumMod val="95000"/>
                    <a:lumOff val="5000"/>
                  </a:schemeClr>
                </a:solidFill>
                <a:latin typeface="Adobe Heiti Std R" panose="020B0400000000000000" pitchFamily="34" charset="-128"/>
                <a:ea typeface="Adobe Heiti Std R" panose="020B0400000000000000" pitchFamily="34" charset="-128"/>
              </a:rPr>
              <a:t>shaista@realtyquarter.com</a:t>
            </a:r>
            <a:endPar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endParaRPr>
          </a:p>
        </p:txBody>
      </p:sp>
      <p:sp>
        <p:nvSpPr>
          <p:cNvPr id="10" name="Rectangle 9"/>
          <p:cNvSpPr/>
          <p:nvPr/>
        </p:nvSpPr>
        <p:spPr>
          <a:xfrm>
            <a:off x="6480709" y="4163065"/>
            <a:ext cx="3789802" cy="1215717"/>
          </a:xfrm>
          <a:prstGeom prst="rect">
            <a:avLst/>
          </a:prstGeom>
        </p:spPr>
        <p:txBody>
          <a:bodyPr wrap="square">
            <a:spAutoFit/>
          </a:bodyPr>
          <a:lstStyle/>
          <a:p>
            <a:pPr algn="ctr">
              <a:lnSpc>
                <a:spcPct val="150000"/>
              </a:lnSpc>
            </a:pPr>
            <a:r>
              <a:rPr lang="en-IN" sz="2200" dirty="0" err="1" smtClean="0">
                <a:solidFill>
                  <a:srgbClr val="C00000"/>
                </a:solidFill>
                <a:latin typeface="Adobe Heiti Std R" panose="020B0400000000000000" pitchFamily="34" charset="-128"/>
                <a:ea typeface="Adobe Heiti Std R" panose="020B0400000000000000" pitchFamily="34" charset="-128"/>
              </a:rPr>
              <a:t>Bipin</a:t>
            </a:r>
            <a:r>
              <a:rPr lang="en-IN" sz="2200" dirty="0" smtClean="0">
                <a:solidFill>
                  <a:srgbClr val="C00000"/>
                </a:solidFill>
                <a:latin typeface="Adobe Heiti Std R" panose="020B0400000000000000" pitchFamily="34" charset="-128"/>
                <a:ea typeface="Adobe Heiti Std R" panose="020B0400000000000000" pitchFamily="34" charset="-128"/>
              </a:rPr>
              <a:t> Pandey</a:t>
            </a:r>
          </a:p>
          <a:p>
            <a:pPr algn="ctr"/>
            <a:r>
              <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rPr>
              <a:t>+91- </a:t>
            </a:r>
            <a:r>
              <a:rPr lang="en-IN" sz="2000" dirty="0" smtClean="0">
                <a:solidFill>
                  <a:schemeClr val="tx1">
                    <a:lumMod val="95000"/>
                    <a:lumOff val="5000"/>
                  </a:schemeClr>
                </a:solidFill>
                <a:latin typeface="Adobe Heiti Std R" panose="020B0400000000000000" pitchFamily="34" charset="-128"/>
                <a:ea typeface="Adobe Heiti Std R" panose="020B0400000000000000" pitchFamily="34" charset="-128"/>
              </a:rPr>
              <a:t>9082455259</a:t>
            </a:r>
            <a:endPar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endParaRPr>
          </a:p>
          <a:p>
            <a:pPr algn="ctr"/>
            <a:r>
              <a:rPr lang="en-IN" sz="2000" dirty="0" smtClean="0">
                <a:solidFill>
                  <a:schemeClr val="tx1">
                    <a:lumMod val="95000"/>
                    <a:lumOff val="5000"/>
                  </a:schemeClr>
                </a:solidFill>
                <a:latin typeface="Adobe Heiti Std R" panose="020B0400000000000000" pitchFamily="34" charset="-128"/>
                <a:ea typeface="Adobe Heiti Std R" panose="020B0400000000000000" pitchFamily="34" charset="-128"/>
              </a:rPr>
              <a:t>sales@realtyquarter.com</a:t>
            </a:r>
            <a:endPar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endParaRPr>
          </a:p>
        </p:txBody>
      </p:sp>
      <p:sp>
        <p:nvSpPr>
          <p:cNvPr id="12" name="Rectangle 11"/>
          <p:cNvSpPr/>
          <p:nvPr/>
        </p:nvSpPr>
        <p:spPr>
          <a:xfrm>
            <a:off x="2187615" y="1175835"/>
            <a:ext cx="6713317" cy="630942"/>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2370755" y="1188575"/>
            <a:ext cx="6233418" cy="646331"/>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txBody>
          <a:bodyPr wrap="square">
            <a:spAutoFit/>
          </a:bodyPr>
          <a:lstStyle/>
          <a:p>
            <a:r>
              <a:rPr lang="en-IN" sz="3600" b="1" dirty="0">
                <a:solidFill>
                  <a:srgbClr val="C00000"/>
                </a:solidFill>
                <a:latin typeface="Adobe Heiti Std R" panose="020B0400000000000000" pitchFamily="34" charset="-128"/>
                <a:ea typeface="Adobe Heiti Std R" panose="020B0400000000000000" pitchFamily="34" charset="-128"/>
              </a:rPr>
              <a:t>Contact Us for </a:t>
            </a:r>
            <a:r>
              <a:rPr lang="en-IN" sz="3600" b="1" dirty="0" smtClean="0">
                <a:solidFill>
                  <a:srgbClr val="C00000"/>
                </a:solidFill>
                <a:latin typeface="Adobe Heiti Std R" panose="020B0400000000000000" pitchFamily="34" charset="-128"/>
                <a:ea typeface="Adobe Heiti Std R" panose="020B0400000000000000" pitchFamily="34" charset="-128"/>
              </a:rPr>
              <a:t>Participation</a:t>
            </a:r>
            <a:endParaRPr lang="en-IN" sz="3600" b="1" dirty="0">
              <a:solidFill>
                <a:srgbClr val="C00000"/>
              </a:solidFill>
              <a:latin typeface="Adobe Heiti Std R" panose="020B0400000000000000" pitchFamily="34" charset="-128"/>
              <a:ea typeface="Adobe Heiti Std R" panose="020B0400000000000000" pitchFamily="34" charset="-128"/>
            </a:endParaRPr>
          </a:p>
        </p:txBody>
      </p:sp>
      <p:cxnSp>
        <p:nvCxnSpPr>
          <p:cNvPr id="15" name="Straight Connector 14"/>
          <p:cNvCxnSpPr/>
          <p:nvPr/>
        </p:nvCxnSpPr>
        <p:spPr>
          <a:xfrm flipV="1">
            <a:off x="5972537" y="2213282"/>
            <a:ext cx="0" cy="31655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37144" y="3831220"/>
            <a:ext cx="768559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67526" y="4002568"/>
            <a:ext cx="3789802" cy="1215717"/>
          </a:xfrm>
          <a:prstGeom prst="rect">
            <a:avLst/>
          </a:prstGeom>
        </p:spPr>
        <p:txBody>
          <a:bodyPr wrap="square">
            <a:spAutoFit/>
          </a:bodyPr>
          <a:lstStyle/>
          <a:p>
            <a:pPr algn="ctr">
              <a:lnSpc>
                <a:spcPct val="150000"/>
              </a:lnSpc>
            </a:pPr>
            <a:r>
              <a:rPr lang="en-IN" sz="2200" dirty="0" err="1">
                <a:solidFill>
                  <a:srgbClr val="C00000"/>
                </a:solidFill>
                <a:latin typeface="Adobe Heiti Std R" panose="020B0400000000000000" pitchFamily="34" charset="-128"/>
                <a:ea typeface="Adobe Heiti Std R" panose="020B0400000000000000" pitchFamily="34" charset="-128"/>
              </a:rPr>
              <a:t>Ayushi</a:t>
            </a:r>
            <a:r>
              <a:rPr lang="en-IN" sz="2200" dirty="0">
                <a:solidFill>
                  <a:srgbClr val="C00000"/>
                </a:solidFill>
                <a:latin typeface="Adobe Heiti Std R" panose="020B0400000000000000" pitchFamily="34" charset="-128"/>
                <a:ea typeface="Adobe Heiti Std R" panose="020B0400000000000000" pitchFamily="34" charset="-128"/>
              </a:rPr>
              <a:t> </a:t>
            </a:r>
            <a:r>
              <a:rPr lang="en-IN" sz="2200" dirty="0" smtClean="0">
                <a:solidFill>
                  <a:srgbClr val="C00000"/>
                </a:solidFill>
                <a:latin typeface="Adobe Heiti Std R" panose="020B0400000000000000" pitchFamily="34" charset="-128"/>
                <a:ea typeface="Adobe Heiti Std R" panose="020B0400000000000000" pitchFamily="34" charset="-128"/>
              </a:rPr>
              <a:t>Sharma</a:t>
            </a:r>
          </a:p>
          <a:p>
            <a:pPr algn="ctr"/>
            <a:r>
              <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rPr>
              <a:t>+</a:t>
            </a:r>
            <a:r>
              <a:rPr lang="en-IN" sz="2000" dirty="0" smtClean="0">
                <a:solidFill>
                  <a:schemeClr val="tx1">
                    <a:lumMod val="95000"/>
                    <a:lumOff val="5000"/>
                  </a:schemeClr>
                </a:solidFill>
                <a:latin typeface="Adobe Heiti Std R" panose="020B0400000000000000" pitchFamily="34" charset="-128"/>
                <a:ea typeface="Adobe Heiti Std R" panose="020B0400000000000000" pitchFamily="34" charset="-128"/>
              </a:rPr>
              <a:t>91-9833126134</a:t>
            </a:r>
          </a:p>
          <a:p>
            <a:pPr algn="ctr"/>
            <a:r>
              <a:rPr lang="en-IN" sz="2000" dirty="0" smtClean="0">
                <a:solidFill>
                  <a:schemeClr val="tx1">
                    <a:lumMod val="95000"/>
                    <a:lumOff val="5000"/>
                  </a:schemeClr>
                </a:solidFill>
                <a:latin typeface="Adobe Heiti Std R" panose="020B0400000000000000" pitchFamily="34" charset="-128"/>
                <a:ea typeface="Adobe Heiti Std R" panose="020B0400000000000000" pitchFamily="34" charset="-128"/>
              </a:rPr>
              <a:t>sales@realtyquarter.com</a:t>
            </a:r>
            <a:endParaRPr lang="en-IN" sz="2000" dirty="0">
              <a:solidFill>
                <a:schemeClr val="tx1">
                  <a:lumMod val="95000"/>
                  <a:lumOff val="5000"/>
                </a:schemeClr>
              </a:solidFill>
              <a:latin typeface="Adobe Heiti Std R" panose="020B0400000000000000" pitchFamily="34" charset="-128"/>
              <a:ea typeface="Adobe Heiti Std R" panose="020B0400000000000000" pitchFamily="34" charset="-128"/>
            </a:endParaRPr>
          </a:p>
        </p:txBody>
      </p:sp>
      <p:pic>
        <p:nvPicPr>
          <p:cNvPr id="16" name="Pictur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93867" y="5470878"/>
            <a:ext cx="1610077" cy="873478"/>
          </a:xfrm>
          <a:prstGeom prst="rect">
            <a:avLst/>
          </a:prstGeom>
        </p:spPr>
      </p:pic>
      <p:sp>
        <p:nvSpPr>
          <p:cNvPr id="18" name="Rectangle 17"/>
          <p:cNvSpPr/>
          <p:nvPr/>
        </p:nvSpPr>
        <p:spPr>
          <a:xfrm>
            <a:off x="2340015" y="5629308"/>
            <a:ext cx="6713317" cy="630942"/>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a:p>
            <a:pPr algn="ctr"/>
            <a:r>
              <a:rPr lang="en-IN" b="1" dirty="0" smtClean="0">
                <a:solidFill>
                  <a:srgbClr val="C00000"/>
                </a:solidFill>
              </a:rPr>
              <a:t>For More Information and Details kindly visit our website </a:t>
            </a:r>
            <a:r>
              <a:rPr lang="en-IN" b="1" dirty="0" smtClean="0">
                <a:solidFill>
                  <a:srgbClr val="C00000"/>
                </a:solidFill>
                <a:hlinkClick r:id="rId4"/>
              </a:rPr>
              <a:t>www.realtyquarter.com</a:t>
            </a:r>
            <a:endParaRPr lang="en-IN" b="1" dirty="0" smtClean="0">
              <a:solidFill>
                <a:srgbClr val="C00000"/>
              </a:solidFill>
            </a:endParaRPr>
          </a:p>
          <a:p>
            <a:pPr algn="ctr"/>
            <a:endParaRPr lang="en-IN" dirty="0"/>
          </a:p>
        </p:txBody>
      </p:sp>
    </p:spTree>
    <p:extLst>
      <p:ext uri="{BB962C8B-B14F-4D97-AF65-F5344CB8AC3E}">
        <p14:creationId xmlns:p14="http://schemas.microsoft.com/office/powerpoint/2010/main" xmlns="" val="171762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5" name="Rectangle 4"/>
          <p:cNvSpPr/>
          <p:nvPr/>
        </p:nvSpPr>
        <p:spPr>
          <a:xfrm>
            <a:off x="2523155" y="2914649"/>
            <a:ext cx="6910405" cy="1323439"/>
          </a:xfrm>
          <a:prstGeom prst="rect">
            <a:avLst/>
          </a:prstGeom>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IN" sz="8000" b="1" dirty="0" smtClean="0">
                <a:solidFill>
                  <a:srgbClr val="C00000"/>
                </a:solidFill>
                <a:latin typeface="Adobe Heiti Std R" panose="020B0400000000000000" pitchFamily="34" charset="-128"/>
                <a:ea typeface="Adobe Heiti Std R" panose="020B0400000000000000" pitchFamily="34" charset="-128"/>
              </a:rPr>
              <a:t>THANK YOU !!</a:t>
            </a:r>
            <a:endParaRPr lang="en-IN" sz="8000" b="1" dirty="0">
              <a:solidFill>
                <a:srgbClr val="C00000"/>
              </a:solidFill>
              <a:latin typeface="Adobe Heiti Std R" panose="020B0400000000000000" pitchFamily="34" charset="-128"/>
              <a:ea typeface="Adobe Heiti Std R" panose="020B0400000000000000" pitchFamily="34" charset="-128"/>
            </a:endParaRPr>
          </a:p>
        </p:txBody>
      </p:sp>
    </p:spTree>
    <p:extLst>
      <p:ext uri="{BB962C8B-B14F-4D97-AF65-F5344CB8AC3E}">
        <p14:creationId xmlns:p14="http://schemas.microsoft.com/office/powerpoint/2010/main" xmlns="" val="374524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063" y="0"/>
            <a:ext cx="12193526" cy="6858000"/>
          </a:xfrm>
          <a:prstGeom prst="rect">
            <a:avLst/>
          </a:prstGeom>
        </p:spPr>
      </p:pic>
      <p:sp>
        <p:nvSpPr>
          <p:cNvPr id="3" name="Rectangle 2"/>
          <p:cNvSpPr/>
          <p:nvPr/>
        </p:nvSpPr>
        <p:spPr>
          <a:xfrm>
            <a:off x="0" y="218668"/>
            <a:ext cx="8075776" cy="63094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387308" y="249446"/>
            <a:ext cx="7087450" cy="600164"/>
          </a:xfrm>
          <a:prstGeom prst="rect">
            <a:avLst/>
          </a:prstGeom>
          <a:effectLst>
            <a:outerShdw blurRad="50800" dist="38100" dir="2700000" algn="tl" rotWithShape="0">
              <a:prstClr val="black">
                <a:alpha val="40000"/>
              </a:prstClr>
            </a:outerShdw>
          </a:effectLst>
        </p:spPr>
        <p:txBody>
          <a:bodyPr wrap="square">
            <a:spAutoFit/>
          </a:bodyPr>
          <a:lstStyle/>
          <a:p>
            <a:r>
              <a:rPr lang="en-IN" sz="3300" b="1" dirty="0" smtClean="0">
                <a:solidFill>
                  <a:srgbClr val="FFFF00"/>
                </a:solidFill>
                <a:effectLst/>
                <a:latin typeface="Adobe Heiti Std R" panose="020B0400000000000000" pitchFamily="34" charset="-128"/>
                <a:ea typeface="Adobe Heiti Std R" panose="020B0400000000000000" pitchFamily="34" charset="-128"/>
                <a:cs typeface="Calibri" panose="020F0502020204030204" pitchFamily="34" charset="0"/>
              </a:rPr>
              <a:t>Why INDIAN PROPERTY EXPO?</a:t>
            </a:r>
            <a:endParaRPr lang="en-IN" sz="3300" b="1" dirty="0">
              <a:solidFill>
                <a:srgbClr val="FFFF00"/>
              </a:solidFill>
              <a:latin typeface="Adobe Heiti Std R" panose="020B0400000000000000" pitchFamily="34" charset="-128"/>
              <a:ea typeface="Adobe Heiti Std R" panose="020B0400000000000000" pitchFamily="34" charset="-128"/>
            </a:endParaRPr>
          </a:p>
        </p:txBody>
      </p:sp>
      <p:sp>
        <p:nvSpPr>
          <p:cNvPr id="2" name="Rectangle 1"/>
          <p:cNvSpPr/>
          <p:nvPr/>
        </p:nvSpPr>
        <p:spPr>
          <a:xfrm>
            <a:off x="1437307" y="5708865"/>
            <a:ext cx="8770221" cy="738664"/>
          </a:xfrm>
          <a:prstGeom prst="rect">
            <a:avLst/>
          </a:prstGeom>
        </p:spPr>
        <p:txBody>
          <a:bodyPr wrap="none">
            <a:spAutoFit/>
          </a:bodyPr>
          <a:lstStyle/>
          <a:p>
            <a:pPr>
              <a:lnSpc>
                <a:spcPct val="150000"/>
              </a:lnSpc>
              <a:spcAft>
                <a:spcPts val="1000"/>
              </a:spcAft>
            </a:pPr>
            <a:r>
              <a:rPr lang="en-IN" sz="2800" dirty="0">
                <a:solidFill>
                  <a:srgbClr val="FF0000"/>
                </a:solidFill>
                <a:ea typeface="Adobe Heiti Std R" panose="020B0400000000000000" pitchFamily="34" charset="-128"/>
                <a:cs typeface="Times New Roman" panose="02020603050405020304" pitchFamily="18" charset="0"/>
              </a:rPr>
              <a:t>"</a:t>
            </a:r>
            <a:r>
              <a:rPr lang="en-IN" sz="2800" dirty="0" smtClean="0">
                <a:solidFill>
                  <a:srgbClr val="FF0000"/>
                </a:solidFill>
                <a:ea typeface="Adobe Heiti Std R" panose="020B0400000000000000" pitchFamily="34" charset="-128"/>
                <a:cs typeface="Times New Roman" panose="02020603050405020304" pitchFamily="18" charset="0"/>
              </a:rPr>
              <a:t>Don’t Delay</a:t>
            </a:r>
            <a:r>
              <a:rPr lang="en-IN" sz="2800" dirty="0">
                <a:solidFill>
                  <a:srgbClr val="FF0000"/>
                </a:solidFill>
                <a:ea typeface="Adobe Heiti Std R" panose="020B0400000000000000" pitchFamily="34" charset="-128"/>
                <a:cs typeface="Times New Roman" panose="02020603050405020304" pitchFamily="18" charset="0"/>
              </a:rPr>
              <a:t>, </a:t>
            </a:r>
            <a:r>
              <a:rPr lang="en-IN" sz="2800" dirty="0" smtClean="0">
                <a:solidFill>
                  <a:srgbClr val="FF0000"/>
                </a:solidFill>
                <a:ea typeface="Adobe Heiti Std R" panose="020B0400000000000000" pitchFamily="34" charset="-128"/>
                <a:cs typeface="Times New Roman" panose="02020603050405020304" pitchFamily="18" charset="0"/>
              </a:rPr>
              <a:t>Start Interacting With Your Customers Now</a:t>
            </a:r>
            <a:r>
              <a:rPr lang="en-IN" sz="2800" dirty="0">
                <a:solidFill>
                  <a:srgbClr val="FF0000"/>
                </a:solidFill>
                <a:ea typeface="Adobe Heiti Std R" panose="020B0400000000000000" pitchFamily="34" charset="-128"/>
                <a:cs typeface="Times New Roman" panose="02020603050405020304" pitchFamily="18" charset="0"/>
              </a:rPr>
              <a:t>"</a:t>
            </a:r>
            <a:endParaRPr lang="en-IN" sz="2800" dirty="0">
              <a:ea typeface="Adobe Heiti Std R" panose="020B0400000000000000" pitchFamily="34" charset="-128"/>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07528" y="5425722"/>
            <a:ext cx="1596416" cy="873478"/>
          </a:xfrm>
          <a:prstGeom prst="rect">
            <a:avLst/>
          </a:prstGeom>
        </p:spPr>
      </p:pic>
      <p:grpSp>
        <p:nvGrpSpPr>
          <p:cNvPr id="10" name="Shape 401">
            <a:extLst>
              <a:ext uri="{FF2B5EF4-FFF2-40B4-BE49-F238E27FC236}">
                <a16:creationId xmlns:a16="http://schemas.microsoft.com/office/drawing/2014/main" xmlns="" id="{17526070-56E8-4A97-96B0-85839F0E8C56}"/>
              </a:ext>
            </a:extLst>
          </p:cNvPr>
          <p:cNvGrpSpPr/>
          <p:nvPr/>
        </p:nvGrpSpPr>
        <p:grpSpPr>
          <a:xfrm>
            <a:off x="2813688" y="1045032"/>
            <a:ext cx="5846986" cy="1384662"/>
            <a:chOff x="-1535283" y="1287960"/>
            <a:chExt cx="11486579" cy="2067200"/>
          </a:xfrm>
        </p:grpSpPr>
        <p:sp>
          <p:nvSpPr>
            <p:cNvPr id="11" name="Shape 402">
              <a:extLst>
                <a:ext uri="{FF2B5EF4-FFF2-40B4-BE49-F238E27FC236}">
                  <a16:creationId xmlns:a16="http://schemas.microsoft.com/office/drawing/2014/main" xmlns="" id="{47C3F779-0357-4A9D-AEEE-160296ABE9B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 name="Shape 403">
              <a:extLst>
                <a:ext uri="{FF2B5EF4-FFF2-40B4-BE49-F238E27FC236}">
                  <a16:creationId xmlns:a16="http://schemas.microsoft.com/office/drawing/2014/main" xmlns="" id="{EE0011B3-C61F-47BF-B27E-BBBC6D9DCF3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3" name="Shape 404">
              <a:extLst>
                <a:ext uri="{FF2B5EF4-FFF2-40B4-BE49-F238E27FC236}">
                  <a16:creationId xmlns:a16="http://schemas.microsoft.com/office/drawing/2014/main" xmlns="" id="{CF72FCC9-EA96-4439-A2C0-6EF80D11D6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4" name="Shape 405">
              <a:extLst>
                <a:ext uri="{FF2B5EF4-FFF2-40B4-BE49-F238E27FC236}">
                  <a16:creationId xmlns:a16="http://schemas.microsoft.com/office/drawing/2014/main" xmlns="" id="{BAF166A0-18D1-48B0-8861-921BE059540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5" name="Shape 406">
              <a:extLst>
                <a:ext uri="{FF2B5EF4-FFF2-40B4-BE49-F238E27FC236}">
                  <a16:creationId xmlns:a16="http://schemas.microsoft.com/office/drawing/2014/main" xmlns="" id="{B90DD95F-8F0A-4E92-BF96-1B62E53E2341}"/>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sp>
        <p:nvSpPr>
          <p:cNvPr id="16" name="Shape 407">
            <a:extLst>
              <a:ext uri="{FF2B5EF4-FFF2-40B4-BE49-F238E27FC236}">
                <a16:creationId xmlns:a16="http://schemas.microsoft.com/office/drawing/2014/main" xmlns="" id="{D1569D73-B88E-40D5-A705-DE164568FF47}"/>
              </a:ext>
            </a:extLst>
          </p:cNvPr>
          <p:cNvSpPr txBox="1">
            <a:spLocks/>
          </p:cNvSpPr>
          <p:nvPr/>
        </p:nvSpPr>
        <p:spPr>
          <a:xfrm>
            <a:off x="3478276" y="1448525"/>
            <a:ext cx="4286796" cy="634366"/>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n-US" sz="1800" i="1" dirty="0">
                <a:solidFill>
                  <a:schemeClr val="tx1"/>
                </a:solidFill>
                <a:latin typeface="Bookman Old Style" panose="02050604050505020204" pitchFamily="18" charset="0"/>
                <a:ea typeface="Roboto Condensed" panose="020B0604020202020204" charset="0"/>
              </a:rPr>
              <a:t>Biggest platform for networking with the industry leaders</a:t>
            </a:r>
            <a:endParaRPr lang="en" sz="1800" dirty="0">
              <a:solidFill>
                <a:schemeClr val="tx1"/>
              </a:solidFill>
              <a:latin typeface="Bookman Old Style" panose="02050604050505020204" pitchFamily="18" charset="0"/>
              <a:ea typeface="Roboto Condensed" panose="020B0604020202020204" charset="0"/>
            </a:endParaRPr>
          </a:p>
        </p:txBody>
      </p:sp>
      <p:grpSp>
        <p:nvGrpSpPr>
          <p:cNvPr id="17" name="Shape 401">
            <a:extLst>
              <a:ext uri="{FF2B5EF4-FFF2-40B4-BE49-F238E27FC236}">
                <a16:creationId xmlns:a16="http://schemas.microsoft.com/office/drawing/2014/main" xmlns="" id="{17526070-56E8-4A97-96B0-85839F0E8C56}"/>
              </a:ext>
            </a:extLst>
          </p:cNvPr>
          <p:cNvGrpSpPr/>
          <p:nvPr/>
        </p:nvGrpSpPr>
        <p:grpSpPr>
          <a:xfrm>
            <a:off x="2818126" y="2008626"/>
            <a:ext cx="5786214" cy="1390885"/>
            <a:chOff x="-1535283" y="1287960"/>
            <a:chExt cx="11486579" cy="2067200"/>
          </a:xfrm>
        </p:grpSpPr>
        <p:sp>
          <p:nvSpPr>
            <p:cNvPr id="18" name="Shape 402">
              <a:extLst>
                <a:ext uri="{FF2B5EF4-FFF2-40B4-BE49-F238E27FC236}">
                  <a16:creationId xmlns:a16="http://schemas.microsoft.com/office/drawing/2014/main" xmlns="" id="{47C3F779-0357-4A9D-AEEE-160296ABE9B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9" name="Shape 403">
              <a:extLst>
                <a:ext uri="{FF2B5EF4-FFF2-40B4-BE49-F238E27FC236}">
                  <a16:creationId xmlns:a16="http://schemas.microsoft.com/office/drawing/2014/main" xmlns="" id="{EE0011B3-C61F-47BF-B27E-BBBC6D9DCF3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0" name="Shape 404">
              <a:extLst>
                <a:ext uri="{FF2B5EF4-FFF2-40B4-BE49-F238E27FC236}">
                  <a16:creationId xmlns:a16="http://schemas.microsoft.com/office/drawing/2014/main" xmlns="" id="{CF72FCC9-EA96-4439-A2C0-6EF80D11D6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1" name="Shape 405">
              <a:extLst>
                <a:ext uri="{FF2B5EF4-FFF2-40B4-BE49-F238E27FC236}">
                  <a16:creationId xmlns:a16="http://schemas.microsoft.com/office/drawing/2014/main" xmlns="" id="{BAF166A0-18D1-48B0-8861-921BE059540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2" name="Shape 406">
              <a:extLst>
                <a:ext uri="{FF2B5EF4-FFF2-40B4-BE49-F238E27FC236}">
                  <a16:creationId xmlns:a16="http://schemas.microsoft.com/office/drawing/2014/main" xmlns="" id="{B90DD95F-8F0A-4E92-BF96-1B62E53E2341}"/>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23" name="Shape 401">
            <a:extLst>
              <a:ext uri="{FF2B5EF4-FFF2-40B4-BE49-F238E27FC236}">
                <a16:creationId xmlns:a16="http://schemas.microsoft.com/office/drawing/2014/main" xmlns="" id="{17526070-56E8-4A97-96B0-85839F0E8C56}"/>
              </a:ext>
            </a:extLst>
          </p:cNvPr>
          <p:cNvGrpSpPr/>
          <p:nvPr/>
        </p:nvGrpSpPr>
        <p:grpSpPr>
          <a:xfrm>
            <a:off x="2800711" y="3002951"/>
            <a:ext cx="5760400" cy="1324978"/>
            <a:chOff x="-1535283" y="1287960"/>
            <a:chExt cx="11486579" cy="2067200"/>
          </a:xfrm>
        </p:grpSpPr>
        <p:sp>
          <p:nvSpPr>
            <p:cNvPr id="24" name="Shape 402">
              <a:extLst>
                <a:ext uri="{FF2B5EF4-FFF2-40B4-BE49-F238E27FC236}">
                  <a16:creationId xmlns:a16="http://schemas.microsoft.com/office/drawing/2014/main" xmlns="" id="{47C3F779-0357-4A9D-AEEE-160296ABE9B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5" name="Shape 403">
              <a:extLst>
                <a:ext uri="{FF2B5EF4-FFF2-40B4-BE49-F238E27FC236}">
                  <a16:creationId xmlns:a16="http://schemas.microsoft.com/office/drawing/2014/main" xmlns="" id="{EE0011B3-C61F-47BF-B27E-BBBC6D9DCF3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6" name="Shape 404">
              <a:extLst>
                <a:ext uri="{FF2B5EF4-FFF2-40B4-BE49-F238E27FC236}">
                  <a16:creationId xmlns:a16="http://schemas.microsoft.com/office/drawing/2014/main" xmlns="" id="{CF72FCC9-EA96-4439-A2C0-6EF80D11D6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7" name="Shape 405">
              <a:extLst>
                <a:ext uri="{FF2B5EF4-FFF2-40B4-BE49-F238E27FC236}">
                  <a16:creationId xmlns:a16="http://schemas.microsoft.com/office/drawing/2014/main" xmlns="" id="{BAF166A0-18D1-48B0-8861-921BE059540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8" name="Shape 406">
              <a:extLst>
                <a:ext uri="{FF2B5EF4-FFF2-40B4-BE49-F238E27FC236}">
                  <a16:creationId xmlns:a16="http://schemas.microsoft.com/office/drawing/2014/main" xmlns="" id="{B90DD95F-8F0A-4E92-BF96-1B62E53E2341}"/>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29" name="Shape 401">
            <a:extLst>
              <a:ext uri="{FF2B5EF4-FFF2-40B4-BE49-F238E27FC236}">
                <a16:creationId xmlns:a16="http://schemas.microsoft.com/office/drawing/2014/main" xmlns="" id="{17526070-56E8-4A97-96B0-85839F0E8C56}"/>
              </a:ext>
            </a:extLst>
          </p:cNvPr>
          <p:cNvGrpSpPr/>
          <p:nvPr/>
        </p:nvGrpSpPr>
        <p:grpSpPr>
          <a:xfrm>
            <a:off x="2800706" y="3982672"/>
            <a:ext cx="5717194" cy="1206086"/>
            <a:chOff x="-1535283" y="1287960"/>
            <a:chExt cx="11486579" cy="2067200"/>
          </a:xfrm>
        </p:grpSpPr>
        <p:sp>
          <p:nvSpPr>
            <p:cNvPr id="30" name="Shape 402">
              <a:extLst>
                <a:ext uri="{FF2B5EF4-FFF2-40B4-BE49-F238E27FC236}">
                  <a16:creationId xmlns:a16="http://schemas.microsoft.com/office/drawing/2014/main" xmlns="" id="{47C3F779-0357-4A9D-AEEE-160296ABE9B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1" name="Shape 403">
              <a:extLst>
                <a:ext uri="{FF2B5EF4-FFF2-40B4-BE49-F238E27FC236}">
                  <a16:creationId xmlns:a16="http://schemas.microsoft.com/office/drawing/2014/main" xmlns="" id="{EE0011B3-C61F-47BF-B27E-BBBC6D9DCF3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2" name="Shape 404">
              <a:extLst>
                <a:ext uri="{FF2B5EF4-FFF2-40B4-BE49-F238E27FC236}">
                  <a16:creationId xmlns:a16="http://schemas.microsoft.com/office/drawing/2014/main" xmlns="" id="{CF72FCC9-EA96-4439-A2C0-6EF80D11D6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3" name="Shape 405">
              <a:extLst>
                <a:ext uri="{FF2B5EF4-FFF2-40B4-BE49-F238E27FC236}">
                  <a16:creationId xmlns:a16="http://schemas.microsoft.com/office/drawing/2014/main" xmlns="" id="{BAF166A0-18D1-48B0-8861-921BE059540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4" name="Shape 406">
              <a:extLst>
                <a:ext uri="{FF2B5EF4-FFF2-40B4-BE49-F238E27FC236}">
                  <a16:creationId xmlns:a16="http://schemas.microsoft.com/office/drawing/2014/main" xmlns="" id="{B90DD95F-8F0A-4E92-BF96-1B62E53E2341}"/>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35" name="Shape 401">
            <a:extLst>
              <a:ext uri="{FF2B5EF4-FFF2-40B4-BE49-F238E27FC236}">
                <a16:creationId xmlns:a16="http://schemas.microsoft.com/office/drawing/2014/main" xmlns="" id="{17526070-56E8-4A97-96B0-85839F0E8C56}"/>
              </a:ext>
            </a:extLst>
          </p:cNvPr>
          <p:cNvGrpSpPr/>
          <p:nvPr/>
        </p:nvGrpSpPr>
        <p:grpSpPr>
          <a:xfrm>
            <a:off x="2774585" y="4905357"/>
            <a:ext cx="5687071" cy="1108433"/>
            <a:chOff x="-1535283" y="1287960"/>
            <a:chExt cx="11486579" cy="2067200"/>
          </a:xfrm>
        </p:grpSpPr>
        <p:sp>
          <p:nvSpPr>
            <p:cNvPr id="36" name="Shape 402">
              <a:extLst>
                <a:ext uri="{FF2B5EF4-FFF2-40B4-BE49-F238E27FC236}">
                  <a16:creationId xmlns:a16="http://schemas.microsoft.com/office/drawing/2014/main" xmlns="" id="{47C3F779-0357-4A9D-AEEE-160296ABE9B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7" name="Shape 403">
              <a:extLst>
                <a:ext uri="{FF2B5EF4-FFF2-40B4-BE49-F238E27FC236}">
                  <a16:creationId xmlns:a16="http://schemas.microsoft.com/office/drawing/2014/main" xmlns="" id="{EE0011B3-C61F-47BF-B27E-BBBC6D9DCF3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8" name="Shape 404">
              <a:extLst>
                <a:ext uri="{FF2B5EF4-FFF2-40B4-BE49-F238E27FC236}">
                  <a16:creationId xmlns:a16="http://schemas.microsoft.com/office/drawing/2014/main" xmlns="" id="{CF72FCC9-EA96-4439-A2C0-6EF80D11D6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9" name="Shape 405">
              <a:extLst>
                <a:ext uri="{FF2B5EF4-FFF2-40B4-BE49-F238E27FC236}">
                  <a16:creationId xmlns:a16="http://schemas.microsoft.com/office/drawing/2014/main" xmlns="" id="{BAF166A0-18D1-48B0-8861-921BE059540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40" name="Shape 406">
              <a:extLst>
                <a:ext uri="{FF2B5EF4-FFF2-40B4-BE49-F238E27FC236}">
                  <a16:creationId xmlns:a16="http://schemas.microsoft.com/office/drawing/2014/main" xmlns="" id="{B90DD95F-8F0A-4E92-BF96-1B62E53E2341}"/>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sp>
        <p:nvSpPr>
          <p:cNvPr id="6" name="Rectangle 5"/>
          <p:cNvSpPr/>
          <p:nvPr/>
        </p:nvSpPr>
        <p:spPr>
          <a:xfrm>
            <a:off x="3361513" y="2348180"/>
            <a:ext cx="4513548" cy="646331"/>
          </a:xfrm>
          <a:prstGeom prst="rect">
            <a:avLst/>
          </a:prstGeom>
        </p:spPr>
        <p:txBody>
          <a:bodyPr wrap="square">
            <a:spAutoFit/>
          </a:bodyPr>
          <a:lstStyle/>
          <a:p>
            <a:pPr algn="ctr"/>
            <a:r>
              <a:rPr lang="en-US" b="1" i="1" dirty="0">
                <a:latin typeface="Bookman Old Style" panose="02050604050505020204" pitchFamily="18" charset="0"/>
              </a:rPr>
              <a:t>Best platform to showcase your  Affordable and Premium projects</a:t>
            </a:r>
            <a:endParaRPr lang="en" b="1" dirty="0">
              <a:latin typeface="Bookman Old Style" panose="02050604050505020204" pitchFamily="18" charset="0"/>
              <a:ea typeface="Roboto Condensed" panose="020B0604020202020204" charset="0"/>
            </a:endParaRPr>
          </a:p>
        </p:txBody>
      </p:sp>
      <p:sp>
        <p:nvSpPr>
          <p:cNvPr id="41" name="Rectangle 40"/>
          <p:cNvSpPr/>
          <p:nvPr/>
        </p:nvSpPr>
        <p:spPr>
          <a:xfrm>
            <a:off x="3360709" y="3262587"/>
            <a:ext cx="4900632" cy="646331"/>
          </a:xfrm>
          <a:prstGeom prst="rect">
            <a:avLst/>
          </a:prstGeom>
        </p:spPr>
        <p:txBody>
          <a:bodyPr wrap="square">
            <a:spAutoFit/>
          </a:bodyPr>
          <a:lstStyle/>
          <a:p>
            <a:pPr algn="ctr"/>
            <a:r>
              <a:rPr lang="en-US" b="1" i="1" dirty="0">
                <a:latin typeface="Bookman Old Style" panose="02050604050505020204" pitchFamily="18" charset="0"/>
              </a:rPr>
              <a:t>Innovative ideas from the people who are the driving force in the industry</a:t>
            </a:r>
            <a:endParaRPr lang="en" b="1" dirty="0">
              <a:latin typeface="Bookman Old Style" panose="02050604050505020204" pitchFamily="18" charset="0"/>
            </a:endParaRPr>
          </a:p>
        </p:txBody>
      </p:sp>
      <p:sp>
        <p:nvSpPr>
          <p:cNvPr id="42" name="Rectangle 41"/>
          <p:cNvSpPr/>
          <p:nvPr/>
        </p:nvSpPr>
        <p:spPr>
          <a:xfrm>
            <a:off x="3283134" y="4242307"/>
            <a:ext cx="5283026" cy="584775"/>
          </a:xfrm>
          <a:prstGeom prst="rect">
            <a:avLst/>
          </a:prstGeom>
        </p:spPr>
        <p:txBody>
          <a:bodyPr wrap="square">
            <a:spAutoFit/>
          </a:bodyPr>
          <a:lstStyle/>
          <a:p>
            <a:r>
              <a:rPr lang="en-US" sz="1600" b="1" i="1" dirty="0">
                <a:latin typeface="Bookman Old Style" panose="02050604050505020204" pitchFamily="18" charset="0"/>
              </a:rPr>
              <a:t>Gathering of 2000+ </a:t>
            </a:r>
            <a:r>
              <a:rPr lang="en-US" sz="1600" b="1" i="1" dirty="0" smtClean="0">
                <a:latin typeface="Bookman Old Style" panose="02050604050505020204" pitchFamily="18" charset="0"/>
              </a:rPr>
              <a:t>HNI’s, Investors</a:t>
            </a:r>
            <a:r>
              <a:rPr lang="en-US" sz="1600" b="1" i="1" dirty="0">
                <a:latin typeface="Bookman Old Style" panose="02050604050505020204" pitchFamily="18" charset="0"/>
              </a:rPr>
              <a:t>, </a:t>
            </a:r>
            <a:r>
              <a:rPr lang="en-US" sz="1600" b="1" i="1" dirty="0" smtClean="0">
                <a:latin typeface="Bookman Old Style" panose="02050604050505020204" pitchFamily="18" charset="0"/>
              </a:rPr>
              <a:t/>
            </a:r>
            <a:br>
              <a:rPr lang="en-US" sz="1600" b="1" i="1" dirty="0" smtClean="0">
                <a:latin typeface="Bookman Old Style" panose="02050604050505020204" pitchFamily="18" charset="0"/>
              </a:rPr>
            </a:br>
            <a:r>
              <a:rPr lang="en-US" sz="1600" b="1" i="1" dirty="0" smtClean="0">
                <a:latin typeface="Bookman Old Style" panose="02050604050505020204" pitchFamily="18" charset="0"/>
              </a:rPr>
              <a:t>Buyers </a:t>
            </a:r>
            <a:r>
              <a:rPr lang="en-US" sz="1600" b="1" i="1" dirty="0">
                <a:latin typeface="Bookman Old Style" panose="02050604050505020204" pitchFamily="18" charset="0"/>
              </a:rPr>
              <a:t>&amp; Channel Partners under one roof</a:t>
            </a:r>
            <a:r>
              <a:rPr lang="en-US" sz="1600" b="1" i="1" dirty="0"/>
              <a:t> </a:t>
            </a:r>
          </a:p>
        </p:txBody>
      </p:sp>
      <p:sp>
        <p:nvSpPr>
          <p:cNvPr id="43" name="Rectangle 42"/>
          <p:cNvSpPr/>
          <p:nvPr/>
        </p:nvSpPr>
        <p:spPr>
          <a:xfrm>
            <a:off x="2708362" y="5104453"/>
            <a:ext cx="6096000" cy="646331"/>
          </a:xfrm>
          <a:prstGeom prst="rect">
            <a:avLst/>
          </a:prstGeom>
        </p:spPr>
        <p:txBody>
          <a:bodyPr>
            <a:spAutoFit/>
          </a:bodyPr>
          <a:lstStyle/>
          <a:p>
            <a:pPr algn="ctr"/>
            <a:r>
              <a:rPr lang="en-US" b="1" i="1" dirty="0" smtClean="0">
                <a:latin typeface="Bookman Old Style" panose="02050604050505020204" pitchFamily="18" charset="0"/>
              </a:rPr>
              <a:t>Extensive media coverage (print media </a:t>
            </a:r>
          </a:p>
          <a:p>
            <a:pPr algn="ctr"/>
            <a:r>
              <a:rPr lang="en-US" b="1" i="1" dirty="0" smtClean="0">
                <a:latin typeface="Bookman Old Style" panose="02050604050505020204" pitchFamily="18" charset="0"/>
              </a:rPr>
              <a:t>&amp; Social Media)</a:t>
            </a:r>
            <a:endParaRPr lang="en" b="1" dirty="0">
              <a:latin typeface="Bookman Old Style" panose="02050604050505020204" pitchFamily="18" charset="0"/>
            </a:endParaRPr>
          </a:p>
        </p:txBody>
      </p:sp>
    </p:spTree>
    <p:extLst>
      <p:ext uri="{BB962C8B-B14F-4D97-AF65-F5344CB8AC3E}">
        <p14:creationId xmlns:p14="http://schemas.microsoft.com/office/powerpoint/2010/main" xmlns="" val="255904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4" name="Rectangle 3"/>
          <p:cNvSpPr/>
          <p:nvPr/>
        </p:nvSpPr>
        <p:spPr>
          <a:xfrm>
            <a:off x="512724" y="1905506"/>
            <a:ext cx="10665324" cy="2677656"/>
          </a:xfrm>
          <a:prstGeom prst="rect">
            <a:avLst/>
          </a:prstGeom>
        </p:spPr>
        <p:txBody>
          <a:bodyPr wrap="square">
            <a:spAutoFit/>
          </a:bodyPr>
          <a:lstStyle/>
          <a:p>
            <a:pPr algn="ctr">
              <a:lnSpc>
                <a:spcPct val="150000"/>
              </a:lnSpc>
            </a:pPr>
            <a:r>
              <a:rPr lang="en-IN" sz="2800" dirty="0">
                <a:solidFill>
                  <a:srgbClr val="FF0000"/>
                </a:solidFill>
                <a:latin typeface="Adobe Caslon Pro Bold" panose="0205070206050A020403" pitchFamily="18" charset="0"/>
                <a:ea typeface="Adobe Fan Heiti Std B" panose="020B0700000000000000" pitchFamily="34" charset="-128"/>
              </a:rPr>
              <a:t>"UTILIZE </a:t>
            </a:r>
            <a:r>
              <a:rPr lang="en-IN" sz="2800" dirty="0" smtClean="0">
                <a:solidFill>
                  <a:srgbClr val="FF0000"/>
                </a:solidFill>
                <a:latin typeface="Adobe Caslon Pro Bold" panose="0205070206050A020403" pitchFamily="18" charset="0"/>
                <a:ea typeface="Adobe Fan Heiti Std B" panose="020B0700000000000000" pitchFamily="34" charset="-128"/>
              </a:rPr>
              <a:t>A DYNAMIC INDIAN PROPERTY EXPO. TO MAXIMIZE THE LEAD GENERATION FACETS OF OUR EVENT BY TOUCHING THOUSANDS OF </a:t>
            </a:r>
          </a:p>
          <a:p>
            <a:pPr algn="ctr">
              <a:lnSpc>
                <a:spcPct val="150000"/>
              </a:lnSpc>
            </a:pPr>
            <a:r>
              <a:rPr lang="en-IN" sz="2800" dirty="0" smtClean="0">
                <a:solidFill>
                  <a:srgbClr val="FF0000"/>
                </a:solidFill>
                <a:latin typeface="Adobe Caslon Pro Bold" panose="0205070206050A020403" pitchFamily="18" charset="0"/>
                <a:ea typeface="Adobe Fan Heiti Std B" panose="020B0700000000000000" pitchFamily="34" charset="-128"/>
              </a:rPr>
              <a:t>BUSINESS </a:t>
            </a:r>
            <a:r>
              <a:rPr lang="en-IN" sz="2800" dirty="0">
                <a:solidFill>
                  <a:srgbClr val="FF0000"/>
                </a:solidFill>
                <a:latin typeface="Adobe Caslon Pro Bold" panose="0205070206050A020403" pitchFamily="18" charset="0"/>
                <a:ea typeface="Adobe Fan Heiti Std B" panose="020B0700000000000000" pitchFamily="34" charset="-128"/>
              </a:rPr>
              <a:t>PROSPECTS</a:t>
            </a:r>
            <a:r>
              <a:rPr lang="en-IN" sz="2800" dirty="0" smtClean="0">
                <a:solidFill>
                  <a:srgbClr val="FF0000"/>
                </a:solidFill>
                <a:latin typeface="Adobe Caslon Pro Bold" panose="0205070206050A020403" pitchFamily="18" charset="0"/>
                <a:ea typeface="Adobe Fan Heiti Std B" panose="020B0700000000000000" pitchFamily="34" charset="-128"/>
              </a:rPr>
              <a:t>"</a:t>
            </a:r>
            <a:endParaRPr lang="en-IN" sz="2800" dirty="0">
              <a:solidFill>
                <a:srgbClr val="FF0000"/>
              </a:solidFill>
              <a:latin typeface="Adobe Caslon Pro Bold" panose="0205070206050A020403" pitchFamily="18" charset="0"/>
              <a:ea typeface="Adobe Fan Heiti Std B" panose="020B0700000000000000" pitchFamily="34"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27733" y="5425722"/>
            <a:ext cx="1576211" cy="873478"/>
          </a:xfrm>
          <a:prstGeom prst="rect">
            <a:avLst/>
          </a:prstGeom>
        </p:spPr>
      </p:pic>
    </p:spTree>
    <p:extLst>
      <p:ext uri="{BB962C8B-B14F-4D97-AF65-F5344CB8AC3E}">
        <p14:creationId xmlns:p14="http://schemas.microsoft.com/office/powerpoint/2010/main" xmlns="" val="420665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062"/>
            <a:ext cx="12193526" cy="6844937"/>
          </a:xfrm>
          <a:prstGeom prst="rect">
            <a:avLst/>
          </a:prstGeom>
        </p:spPr>
      </p:pic>
      <p:sp>
        <p:nvSpPr>
          <p:cNvPr id="4" name="Rectangle 3"/>
          <p:cNvSpPr/>
          <p:nvPr/>
        </p:nvSpPr>
        <p:spPr>
          <a:xfrm>
            <a:off x="492670" y="1068278"/>
            <a:ext cx="10754450" cy="6278642"/>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b="1" dirty="0"/>
              <a:t>​</a:t>
            </a:r>
            <a:r>
              <a:rPr lang="en-US" sz="2000" b="1" dirty="0"/>
              <a:t>Reach a Broader and Global </a:t>
            </a:r>
            <a:r>
              <a:rPr lang="en-US" sz="2000" b="1" dirty="0" smtClean="0"/>
              <a:t>Audience to Generate Highest Sales.</a:t>
            </a:r>
          </a:p>
          <a:p>
            <a:pPr marL="285750" indent="-285750">
              <a:lnSpc>
                <a:spcPct val="150000"/>
              </a:lnSpc>
              <a:buFont typeface="Wingdings" panose="05000000000000000000" pitchFamily="2" charset="2"/>
              <a:buChar char="v"/>
            </a:pPr>
            <a:r>
              <a:rPr lang="en-US" sz="2000" b="1" dirty="0" smtClean="0"/>
              <a:t>Generate </a:t>
            </a:r>
            <a:r>
              <a:rPr lang="en-US" sz="2000" b="1" dirty="0"/>
              <a:t>Quality </a:t>
            </a:r>
            <a:r>
              <a:rPr lang="en-US" sz="2000" b="1" dirty="0" smtClean="0"/>
              <a:t>Leads and Providing Site Visits for your exclusive Projects.</a:t>
            </a:r>
          </a:p>
          <a:p>
            <a:pPr marL="285750" indent="-285750">
              <a:lnSpc>
                <a:spcPct val="150000"/>
              </a:lnSpc>
              <a:buFont typeface="Wingdings" panose="05000000000000000000" pitchFamily="2" charset="2"/>
              <a:buChar char="v"/>
            </a:pPr>
            <a:r>
              <a:rPr lang="en-US" sz="2000" b="1" dirty="0" smtClean="0"/>
              <a:t>Engage Customer </a:t>
            </a:r>
            <a:r>
              <a:rPr lang="en-US" sz="2000" b="1" dirty="0"/>
              <a:t>in innovative way.</a:t>
            </a:r>
          </a:p>
          <a:p>
            <a:pPr marL="285750" indent="-285750">
              <a:lnSpc>
                <a:spcPct val="150000"/>
              </a:lnSpc>
              <a:buFont typeface="Wingdings" panose="05000000000000000000" pitchFamily="2" charset="2"/>
              <a:buChar char="v"/>
            </a:pPr>
            <a:r>
              <a:rPr lang="en-US" sz="2000" b="1" dirty="0" smtClean="0"/>
              <a:t>Boost </a:t>
            </a:r>
            <a:r>
              <a:rPr lang="en-US" sz="2000" b="1" dirty="0"/>
              <a:t>and Track </a:t>
            </a:r>
            <a:r>
              <a:rPr lang="en-US" sz="2000" b="1" dirty="0" smtClean="0"/>
              <a:t>Impressions for your exclusive Projects.</a:t>
            </a:r>
          </a:p>
          <a:p>
            <a:pPr marL="285750" indent="-285750">
              <a:lnSpc>
                <a:spcPct val="150000"/>
              </a:lnSpc>
              <a:buFont typeface="Wingdings" panose="05000000000000000000" pitchFamily="2" charset="2"/>
              <a:buChar char="v"/>
            </a:pPr>
            <a:r>
              <a:rPr lang="en-US" sz="2000" b="1" dirty="0" smtClean="0"/>
              <a:t>Asses </a:t>
            </a:r>
            <a:r>
              <a:rPr lang="en-US" sz="2000" b="1" dirty="0"/>
              <a:t>the ROI of Event.</a:t>
            </a:r>
          </a:p>
          <a:p>
            <a:pPr marL="285750" indent="-285750">
              <a:lnSpc>
                <a:spcPct val="150000"/>
              </a:lnSpc>
              <a:buFont typeface="Wingdings" panose="05000000000000000000" pitchFamily="2" charset="2"/>
              <a:buChar char="v"/>
            </a:pPr>
            <a:r>
              <a:rPr lang="en-US" sz="2000" b="1" dirty="0" smtClean="0"/>
              <a:t>A</a:t>
            </a:r>
            <a:r>
              <a:rPr lang="en-US" sz="2000" b="1" dirty="0"/>
              <a:t> Sluggish Sales from </a:t>
            </a:r>
            <a:r>
              <a:rPr lang="en-US" sz="2000" b="1" dirty="0" smtClean="0"/>
              <a:t>HNI's, Investors, Buyers and Channel Partners. </a:t>
            </a:r>
          </a:p>
          <a:p>
            <a:pPr marL="285750" indent="-285750">
              <a:lnSpc>
                <a:spcPct val="150000"/>
              </a:lnSpc>
              <a:buFont typeface="Wingdings" panose="05000000000000000000" pitchFamily="2" charset="2"/>
              <a:buChar char="v"/>
            </a:pPr>
            <a:r>
              <a:rPr lang="en-US" sz="2000" b="1" dirty="0" smtClean="0"/>
              <a:t>Advantage </a:t>
            </a:r>
            <a:r>
              <a:rPr lang="en-US" sz="2000" b="1" dirty="0"/>
              <a:t>of Large number of Sales from </a:t>
            </a:r>
            <a:r>
              <a:rPr lang="en-US" sz="2000" b="1" dirty="0" smtClean="0"/>
              <a:t>14 Active Broker Association.</a:t>
            </a:r>
            <a:endParaRPr lang="en-US" sz="2000" b="1" dirty="0"/>
          </a:p>
          <a:p>
            <a:pPr marL="285750" indent="-285750">
              <a:lnSpc>
                <a:spcPct val="150000"/>
              </a:lnSpc>
              <a:buFont typeface="Wingdings" panose="05000000000000000000" pitchFamily="2" charset="2"/>
              <a:buChar char="v"/>
            </a:pPr>
            <a:r>
              <a:rPr lang="en-US" sz="2000" b="1" dirty="0" smtClean="0"/>
              <a:t>Minimal Investment </a:t>
            </a:r>
            <a:r>
              <a:rPr lang="en-US" sz="2000" b="1" dirty="0"/>
              <a:t>for </a:t>
            </a:r>
            <a:r>
              <a:rPr lang="en-US" sz="2000" b="1" dirty="0" smtClean="0"/>
              <a:t>Big Result</a:t>
            </a:r>
            <a:r>
              <a:rPr lang="en-US" sz="2000" b="1" dirty="0"/>
              <a:t>.</a:t>
            </a:r>
          </a:p>
          <a:p>
            <a:pPr marL="285750" indent="-285750">
              <a:lnSpc>
                <a:spcPct val="150000"/>
              </a:lnSpc>
              <a:buFont typeface="Wingdings" panose="05000000000000000000" pitchFamily="2" charset="2"/>
              <a:buChar char="v"/>
            </a:pPr>
            <a:r>
              <a:rPr lang="en-US" sz="2000" b="1" dirty="0" smtClean="0"/>
              <a:t>Get </a:t>
            </a:r>
            <a:r>
              <a:rPr lang="en-US" sz="2000" b="1" dirty="0"/>
              <a:t>the </a:t>
            </a:r>
            <a:r>
              <a:rPr lang="en-US" sz="2000" b="1" dirty="0" smtClean="0"/>
              <a:t>Full Contact List </a:t>
            </a:r>
            <a:r>
              <a:rPr lang="en-US" sz="2000" b="1" dirty="0"/>
              <a:t>of </a:t>
            </a:r>
            <a:r>
              <a:rPr lang="en-US" sz="2000" b="1" dirty="0" smtClean="0"/>
              <a:t>Visitors and their Inquiries</a:t>
            </a:r>
            <a:r>
              <a:rPr lang="en-US" sz="2000" b="1" dirty="0"/>
              <a:t>.</a:t>
            </a:r>
          </a:p>
          <a:p>
            <a:pPr marL="285750" indent="-285750">
              <a:lnSpc>
                <a:spcPct val="150000"/>
              </a:lnSpc>
              <a:buFont typeface="Wingdings" panose="05000000000000000000" pitchFamily="2" charset="2"/>
              <a:buChar char="v"/>
            </a:pPr>
            <a:r>
              <a:rPr lang="en-US" sz="2000" b="1" dirty="0" smtClean="0"/>
              <a:t>Reduce CPL and Meet Direct client for your Projects.</a:t>
            </a:r>
            <a:endParaRPr lang="en-US" sz="2000" b="1" dirty="0"/>
          </a:p>
          <a:p>
            <a:pPr marL="285750" indent="-285750">
              <a:lnSpc>
                <a:spcPct val="150000"/>
              </a:lnSpc>
              <a:buFont typeface="Wingdings" panose="05000000000000000000" pitchFamily="2" charset="2"/>
              <a:buChar char="v"/>
            </a:pPr>
            <a:r>
              <a:rPr lang="en-US" sz="2000" b="1" dirty="0" smtClean="0"/>
              <a:t>Much </a:t>
            </a:r>
            <a:r>
              <a:rPr lang="en-US" sz="2000" b="1" dirty="0"/>
              <a:t>Better than Participating in a </a:t>
            </a:r>
            <a:r>
              <a:rPr lang="en-US" sz="2000" b="1" dirty="0" smtClean="0"/>
              <a:t>Designing Stall and Venue Based </a:t>
            </a:r>
            <a:r>
              <a:rPr lang="en-US" sz="2000" b="1" dirty="0"/>
              <a:t>Property Exhibition.</a:t>
            </a:r>
          </a:p>
          <a:p>
            <a:pPr marL="285750" indent="-285750">
              <a:lnSpc>
                <a:spcPct val="150000"/>
              </a:lnSpc>
              <a:buFont typeface="Wingdings" panose="05000000000000000000" pitchFamily="2" charset="2"/>
              <a:buChar char="v"/>
            </a:pPr>
            <a:endParaRPr lang="en-US" sz="1600" dirty="0" smtClean="0"/>
          </a:p>
          <a:p>
            <a:endParaRPr lang="en-US" sz="1600" dirty="0"/>
          </a:p>
          <a:p>
            <a:r>
              <a:rPr lang="en-US" sz="1600" dirty="0"/>
              <a:t/>
            </a:r>
            <a:br>
              <a:rPr lang="en-US" sz="1600" dirty="0"/>
            </a:br>
            <a:endParaRPr lang="en-US" sz="1600" dirty="0"/>
          </a:p>
        </p:txBody>
      </p:sp>
      <p:sp>
        <p:nvSpPr>
          <p:cNvPr id="8" name="Rectangle 7"/>
          <p:cNvSpPr/>
          <p:nvPr/>
        </p:nvSpPr>
        <p:spPr>
          <a:xfrm>
            <a:off x="0" y="218668"/>
            <a:ext cx="7095281" cy="63094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492670" y="236803"/>
            <a:ext cx="6293720" cy="653632"/>
          </a:xfrm>
          <a:prstGeom prst="rect">
            <a:avLst/>
          </a:prstGeom>
          <a:effectLst>
            <a:outerShdw blurRad="50800" dist="38100" dir="2700000" algn="tl" rotWithShape="0">
              <a:prstClr val="black">
                <a:alpha val="40000"/>
              </a:prstClr>
            </a:outerShdw>
          </a:effectLst>
        </p:spPr>
        <p:txBody>
          <a:bodyPr wrap="square">
            <a:spAutoFit/>
          </a:bodyPr>
          <a:lstStyle/>
          <a:p>
            <a:r>
              <a:rPr lang="en-IN" sz="3600" b="1" dirty="0">
                <a:solidFill>
                  <a:schemeClr val="accent2">
                    <a:lumMod val="75000"/>
                  </a:schemeClr>
                </a:solidFill>
                <a:latin typeface="Adobe Heiti Std R" panose="020B0400000000000000" pitchFamily="34" charset="-128"/>
                <a:ea typeface="Adobe Heiti Std R" panose="020B0400000000000000" pitchFamily="34" charset="-128"/>
              </a:rPr>
              <a:t>Advantages of </a:t>
            </a:r>
            <a:r>
              <a:rPr lang="en-IN" sz="3600" b="1" dirty="0" smtClean="0">
                <a:solidFill>
                  <a:schemeClr val="accent2">
                    <a:lumMod val="75000"/>
                  </a:schemeClr>
                </a:solidFill>
                <a:latin typeface="Adobe Heiti Std R" panose="020B0400000000000000" pitchFamily="34" charset="-128"/>
                <a:ea typeface="Adobe Heiti Std R" panose="020B0400000000000000" pitchFamily="34" charset="-128"/>
              </a:rPr>
              <a:t>Participation</a:t>
            </a:r>
            <a:endParaRPr lang="en-IN" sz="3600" dirty="0">
              <a:solidFill>
                <a:schemeClr val="accent2">
                  <a:lumMod val="75000"/>
                </a:schemeClr>
              </a:solidFill>
              <a:latin typeface="Adobe Heiti Std R" panose="020B0400000000000000" pitchFamily="34" charset="-128"/>
              <a:ea typeface="Adobe Heiti Std R" panose="020B0400000000000000" pitchFamily="34" charset="-128"/>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27733" y="5425722"/>
            <a:ext cx="1576211" cy="873478"/>
          </a:xfrm>
          <a:prstGeom prst="rect">
            <a:avLst/>
          </a:prstGeom>
        </p:spPr>
      </p:pic>
    </p:spTree>
    <p:extLst>
      <p:ext uri="{BB962C8B-B14F-4D97-AF65-F5344CB8AC3E}">
        <p14:creationId xmlns:p14="http://schemas.microsoft.com/office/powerpoint/2010/main" xmlns="" val="128142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4" name="Rectangle 3"/>
          <p:cNvSpPr/>
          <p:nvPr/>
        </p:nvSpPr>
        <p:spPr>
          <a:xfrm>
            <a:off x="492671" y="1116889"/>
            <a:ext cx="10989580" cy="4801314"/>
          </a:xfrm>
          <a:prstGeom prst="rect">
            <a:avLst/>
          </a:prstGeom>
        </p:spPr>
        <p:txBody>
          <a:bodyPr wrap="square">
            <a:spAutoFit/>
          </a:bodyPr>
          <a:lstStyle/>
          <a:p>
            <a:pPr algn="just">
              <a:lnSpc>
                <a:spcPct val="150000"/>
              </a:lnSpc>
            </a:pPr>
            <a:r>
              <a:rPr lang="en-IN" sz="2400" b="1" i="1" dirty="0" smtClean="0">
                <a:solidFill>
                  <a:srgbClr val="0070C0"/>
                </a:solidFill>
                <a:latin typeface="Adobe Heiti Std R" panose="020B0400000000000000" pitchFamily="34" charset="-128"/>
                <a:ea typeface="Adobe Heiti Std R" panose="020B0400000000000000" pitchFamily="34" charset="-128"/>
              </a:rPr>
              <a:t>REALTY QUARTER</a:t>
            </a:r>
            <a:r>
              <a:rPr lang="en-IN" sz="2000" b="1" dirty="0" smtClean="0">
                <a:latin typeface="Adobe Heiti Std R" panose="020B0400000000000000" pitchFamily="34" charset="-128"/>
                <a:ea typeface="Adobe Heiti Std R" panose="020B0400000000000000" pitchFamily="34" charset="-128"/>
              </a:rPr>
              <a:t> </a:t>
            </a:r>
            <a:r>
              <a:rPr lang="en-IN" sz="2000" b="1" dirty="0">
                <a:latin typeface="Adobe Heiti Std R" panose="020B0400000000000000" pitchFamily="34" charset="-128"/>
                <a:ea typeface="Adobe Heiti Std R" panose="020B0400000000000000" pitchFamily="34" charset="-128"/>
              </a:rPr>
              <a:t>is a </a:t>
            </a:r>
            <a:r>
              <a:rPr lang="en-IN" sz="2000" b="1" dirty="0" smtClean="0">
                <a:latin typeface="Adobe Heiti Std R" panose="020B0400000000000000" pitchFamily="34" charset="-128"/>
                <a:ea typeface="Adobe Heiti Std R" panose="020B0400000000000000" pitchFamily="34" charset="-128"/>
              </a:rPr>
              <a:t>Real Estate </a:t>
            </a:r>
            <a:r>
              <a:rPr lang="en-IN" sz="2000" b="1" dirty="0">
                <a:latin typeface="Adobe Heiti Std R" panose="020B0400000000000000" pitchFamily="34" charset="-128"/>
                <a:ea typeface="Adobe Heiti Std R" panose="020B0400000000000000" pitchFamily="34" charset="-128"/>
              </a:rPr>
              <a:t>M</a:t>
            </a:r>
            <a:r>
              <a:rPr lang="en-IN" sz="2000" b="1" dirty="0" smtClean="0">
                <a:latin typeface="Adobe Heiti Std R" panose="020B0400000000000000" pitchFamily="34" charset="-128"/>
                <a:ea typeface="Adobe Heiti Std R" panose="020B0400000000000000" pitchFamily="34" charset="-128"/>
              </a:rPr>
              <a:t>edia </a:t>
            </a:r>
            <a:r>
              <a:rPr lang="en-IN" sz="2000" b="1" dirty="0">
                <a:latin typeface="Adobe Heiti Std R" panose="020B0400000000000000" pitchFamily="34" charset="-128"/>
                <a:ea typeface="Adobe Heiti Std R" panose="020B0400000000000000" pitchFamily="34" charset="-128"/>
              </a:rPr>
              <a:t>with a prime focus to explore the Real Estate Sector, Construction Material Industry, Advertising and Marketing Verticals in India &amp; International. Realty Quarter is one of the most read digital Real Estate portals that syndicates information on Real Estate News, Investments Trends, Property Updates, Research &amp; Surveys, Government Policies, Architects &amp; Engineers, Interior </a:t>
            </a:r>
            <a:r>
              <a:rPr lang="en-IN" sz="2000" b="1" dirty="0" smtClean="0">
                <a:latin typeface="Adobe Heiti Std R" panose="020B0400000000000000" pitchFamily="34" charset="-128"/>
                <a:ea typeface="Adobe Heiti Std R" panose="020B0400000000000000" pitchFamily="34" charset="-128"/>
              </a:rPr>
              <a:t>Designers</a:t>
            </a:r>
            <a:r>
              <a:rPr lang="en-IN" sz="2000" b="1" dirty="0">
                <a:latin typeface="Adobe Heiti Std R" panose="020B0400000000000000" pitchFamily="34" charset="-128"/>
                <a:ea typeface="Adobe Heiti Std R" panose="020B0400000000000000" pitchFamily="34" charset="-128"/>
              </a:rPr>
              <a:t>, Lifestyle, Hospitality and </a:t>
            </a:r>
            <a:r>
              <a:rPr lang="en-IN" sz="2000" b="1" dirty="0" smtClean="0">
                <a:latin typeface="Adobe Heiti Std R" panose="020B0400000000000000" pitchFamily="34" charset="-128"/>
                <a:ea typeface="Adobe Heiti Std R" panose="020B0400000000000000" pitchFamily="34" charset="-128"/>
              </a:rPr>
              <a:t>Home Improvements.</a:t>
            </a:r>
            <a:br>
              <a:rPr lang="en-IN" sz="2000" b="1" dirty="0" smtClean="0">
                <a:latin typeface="Adobe Heiti Std R" panose="020B0400000000000000" pitchFamily="34" charset="-128"/>
                <a:ea typeface="Adobe Heiti Std R" panose="020B0400000000000000" pitchFamily="34" charset="-128"/>
              </a:rPr>
            </a:br>
            <a:endParaRPr lang="en-IN" sz="2000" b="1" dirty="0" smtClean="0">
              <a:latin typeface="Adobe Heiti Std R" panose="020B0400000000000000" pitchFamily="34" charset="-128"/>
              <a:ea typeface="Adobe Heiti Std R" panose="020B0400000000000000" pitchFamily="34" charset="-128"/>
            </a:endParaRPr>
          </a:p>
          <a:p>
            <a:pPr algn="just">
              <a:lnSpc>
                <a:spcPct val="150000"/>
              </a:lnSpc>
            </a:pPr>
            <a:r>
              <a:rPr lang="en-IN" sz="2000" b="1" dirty="0" smtClean="0">
                <a:latin typeface="Adobe Heiti Std R" panose="020B0400000000000000" pitchFamily="34" charset="-128"/>
                <a:ea typeface="Adobe Heiti Std R" panose="020B0400000000000000" pitchFamily="34" charset="-128"/>
              </a:rPr>
              <a:t>Also </a:t>
            </a:r>
            <a:r>
              <a:rPr lang="en-IN" sz="2000" b="1" dirty="0">
                <a:latin typeface="Adobe Heiti Std R" panose="020B0400000000000000" pitchFamily="34" charset="-128"/>
                <a:ea typeface="Adobe Heiti Std R" panose="020B0400000000000000" pitchFamily="34" charset="-128"/>
              </a:rPr>
              <a:t>we are Publication, Events and Exhibition Organizing Company too. We have been organizing HNI's and Investor Meet, Property Expo. and Real Estate Awards Nationally (Mumbai, Pune, Ahmedabad, Delhi, Jaipur and Bangalore) as well as International (Dubai, Abu Dhabi, Muscat, Hong Kong, Singapore and London).</a:t>
            </a:r>
          </a:p>
        </p:txBody>
      </p:sp>
      <p:sp>
        <p:nvSpPr>
          <p:cNvPr id="8" name="Rectangle 7"/>
          <p:cNvSpPr/>
          <p:nvPr/>
        </p:nvSpPr>
        <p:spPr>
          <a:xfrm>
            <a:off x="0" y="218668"/>
            <a:ext cx="5752618" cy="63094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492671" y="218668"/>
            <a:ext cx="4894578" cy="646331"/>
          </a:xfrm>
          <a:prstGeom prst="rect">
            <a:avLst/>
          </a:prstGeom>
          <a:effectLst>
            <a:outerShdw blurRad="50800" dist="38100" dir="2700000" algn="tl" rotWithShape="0">
              <a:prstClr val="black">
                <a:alpha val="40000"/>
              </a:prstClr>
            </a:outerShdw>
          </a:effectLst>
        </p:spPr>
        <p:txBody>
          <a:bodyPr wrap="square">
            <a:spAutoFit/>
          </a:bodyPr>
          <a:lstStyle/>
          <a:p>
            <a:r>
              <a:rPr lang="en-IN" sz="3600" b="1" dirty="0">
                <a:solidFill>
                  <a:schemeClr val="accent5">
                    <a:lumMod val="50000"/>
                  </a:schemeClr>
                </a:solidFill>
                <a:latin typeface="Adobe Heiti Std R" panose="020B0400000000000000" pitchFamily="34" charset="-128"/>
                <a:ea typeface="Adobe Heiti Std R" panose="020B0400000000000000" pitchFamily="34" charset="-128"/>
              </a:rPr>
              <a:t>About Realty </a:t>
            </a:r>
            <a:r>
              <a:rPr lang="en-IN" sz="3600" b="1" dirty="0" smtClean="0">
                <a:solidFill>
                  <a:schemeClr val="accent5">
                    <a:lumMod val="50000"/>
                  </a:schemeClr>
                </a:solidFill>
                <a:latin typeface="Adobe Heiti Std R" panose="020B0400000000000000" pitchFamily="34" charset="-128"/>
                <a:ea typeface="Adobe Heiti Std R" panose="020B0400000000000000" pitchFamily="34" charset="-128"/>
              </a:rPr>
              <a:t>Quarter</a:t>
            </a:r>
            <a:endParaRPr lang="en-IN" sz="3600" dirty="0">
              <a:solidFill>
                <a:schemeClr val="accent5">
                  <a:lumMod val="50000"/>
                </a:schemeClr>
              </a:solidFill>
              <a:latin typeface="Adobe Heiti Std R" panose="020B0400000000000000" pitchFamily="34" charset="-128"/>
              <a:ea typeface="Adobe Heiti Std R" panose="020B0400000000000000" pitchFamily="34" charset="-128"/>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01956" y="5470878"/>
            <a:ext cx="1801988" cy="873478"/>
          </a:xfrm>
          <a:prstGeom prst="rect">
            <a:avLst/>
          </a:prstGeom>
        </p:spPr>
      </p:pic>
    </p:spTree>
    <p:extLst>
      <p:ext uri="{BB962C8B-B14F-4D97-AF65-F5344CB8AC3E}">
        <p14:creationId xmlns:p14="http://schemas.microsoft.com/office/powerpoint/2010/main" xmlns="" val="402855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8" name="Rectangle 7"/>
          <p:cNvSpPr/>
          <p:nvPr/>
        </p:nvSpPr>
        <p:spPr>
          <a:xfrm>
            <a:off x="0" y="218668"/>
            <a:ext cx="7859210" cy="630942"/>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45429" y="241189"/>
            <a:ext cx="7713781" cy="584775"/>
          </a:xfrm>
          <a:prstGeom prst="rect">
            <a:avLst/>
          </a:prstGeom>
          <a:effectLst>
            <a:outerShdw blurRad="50800" dist="38100" dir="2700000" algn="tl" rotWithShape="0">
              <a:prstClr val="black">
                <a:alpha val="40000"/>
              </a:prstClr>
            </a:outerShdw>
          </a:effectLst>
        </p:spPr>
        <p:txBody>
          <a:bodyPr wrap="square">
            <a:spAutoFit/>
          </a:bodyPr>
          <a:lstStyle/>
          <a:p>
            <a:r>
              <a:rPr lang="en-IN" sz="3200" b="1" dirty="0">
                <a:solidFill>
                  <a:srgbClr val="0070C0"/>
                </a:solidFill>
                <a:latin typeface="Adobe Heiti Std R" panose="020B0400000000000000" pitchFamily="34" charset="-128"/>
                <a:ea typeface="Adobe Heiti Std R" panose="020B0400000000000000" pitchFamily="34" charset="-128"/>
              </a:rPr>
              <a:t>Past Show </a:t>
            </a:r>
            <a:r>
              <a:rPr lang="en-IN" sz="3200" b="1" dirty="0" smtClean="0">
                <a:solidFill>
                  <a:srgbClr val="0070C0"/>
                </a:solidFill>
                <a:latin typeface="Adobe Heiti Std R" panose="020B0400000000000000" pitchFamily="34" charset="-128"/>
                <a:ea typeface="Adobe Heiti Std R" panose="020B0400000000000000" pitchFamily="34" charset="-128"/>
              </a:rPr>
              <a:t>Glimpses (Digital Campaign)</a:t>
            </a:r>
            <a:endParaRPr lang="en-IN" sz="3200" dirty="0">
              <a:solidFill>
                <a:srgbClr val="0070C0"/>
              </a:solidFill>
              <a:latin typeface="Adobe Heiti Std R" panose="020B0400000000000000" pitchFamily="34" charset="-128"/>
              <a:ea typeface="Adobe Heiti Std R" panose="020B0400000000000000"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29605" y="1091009"/>
            <a:ext cx="3755363" cy="25143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5429" y="1068278"/>
            <a:ext cx="3394605" cy="25370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250311" y="5425722"/>
            <a:ext cx="1553633" cy="8734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191224" y="1091007"/>
            <a:ext cx="3612719" cy="251434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294960" y="3786108"/>
            <a:ext cx="3734240" cy="251309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721580" y="3805179"/>
            <a:ext cx="3905746" cy="2454832"/>
          </a:xfrm>
          <a:prstGeom prst="rect">
            <a:avLst/>
          </a:prstGeom>
        </p:spPr>
      </p:pic>
    </p:spTree>
    <p:extLst>
      <p:ext uri="{BB962C8B-B14F-4D97-AF65-F5344CB8AC3E}">
        <p14:creationId xmlns:p14="http://schemas.microsoft.com/office/powerpoint/2010/main" xmlns="" val="229879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063"/>
            <a:ext cx="12193526" cy="6858000"/>
          </a:xfrm>
          <a:prstGeom prst="rect">
            <a:avLst/>
          </a:prstGeom>
        </p:spPr>
      </p:pic>
      <p:sp>
        <p:nvSpPr>
          <p:cNvPr id="8" name="Rectangle 7"/>
          <p:cNvSpPr/>
          <p:nvPr/>
        </p:nvSpPr>
        <p:spPr>
          <a:xfrm>
            <a:off x="0" y="218668"/>
            <a:ext cx="7859210" cy="630942"/>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45429" y="241189"/>
            <a:ext cx="7836082" cy="584775"/>
          </a:xfrm>
          <a:prstGeom prst="rect">
            <a:avLst/>
          </a:prstGeom>
          <a:effectLst>
            <a:outerShdw blurRad="50800" dist="38100" dir="2700000" algn="tl" rotWithShape="0">
              <a:prstClr val="black">
                <a:alpha val="40000"/>
              </a:prstClr>
            </a:outerShdw>
          </a:effectLst>
        </p:spPr>
        <p:txBody>
          <a:bodyPr wrap="square">
            <a:spAutoFit/>
          </a:bodyPr>
          <a:lstStyle/>
          <a:p>
            <a:r>
              <a:rPr lang="en-IN" sz="3200" b="1" dirty="0">
                <a:solidFill>
                  <a:srgbClr val="0070C0"/>
                </a:solidFill>
                <a:latin typeface="Adobe Heiti Std R" panose="020B0400000000000000" pitchFamily="34" charset="-128"/>
                <a:ea typeface="Adobe Heiti Std R" panose="020B0400000000000000" pitchFamily="34" charset="-128"/>
              </a:rPr>
              <a:t>Past Show </a:t>
            </a:r>
            <a:r>
              <a:rPr lang="en-IN" sz="3200" b="1" dirty="0" smtClean="0">
                <a:solidFill>
                  <a:srgbClr val="0070C0"/>
                </a:solidFill>
                <a:latin typeface="Adobe Heiti Std R" panose="020B0400000000000000" pitchFamily="34" charset="-128"/>
                <a:ea typeface="Adobe Heiti Std R" panose="020B0400000000000000" pitchFamily="34" charset="-128"/>
              </a:rPr>
              <a:t>Glimpses (Digital Campaign)</a:t>
            </a:r>
            <a:endParaRPr lang="en-IN" sz="3200" dirty="0">
              <a:solidFill>
                <a:srgbClr val="0070C0"/>
              </a:solidFill>
              <a:latin typeface="Adobe Heiti Std R" panose="020B0400000000000000" pitchFamily="34" charset="-128"/>
              <a:ea typeface="Adobe Heiti Std R" panose="020B0400000000000000" pitchFamily="34" charset="-128"/>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93867" y="5425722"/>
            <a:ext cx="1610077" cy="87347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0744" y="1325932"/>
            <a:ext cx="3326236" cy="387308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533715" y="1324654"/>
            <a:ext cx="3752594" cy="387436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798240" y="1324654"/>
            <a:ext cx="3503901" cy="3874365"/>
          </a:xfrm>
          <a:prstGeom prst="rect">
            <a:avLst/>
          </a:prstGeom>
        </p:spPr>
      </p:pic>
    </p:spTree>
    <p:extLst>
      <p:ext uri="{BB962C8B-B14F-4D97-AF65-F5344CB8AC3E}">
        <p14:creationId xmlns:p14="http://schemas.microsoft.com/office/powerpoint/2010/main" xmlns="" val="326726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8" name="Rectangle 7"/>
          <p:cNvSpPr/>
          <p:nvPr/>
        </p:nvSpPr>
        <p:spPr>
          <a:xfrm>
            <a:off x="0" y="218668"/>
            <a:ext cx="7859210" cy="630942"/>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45428" y="241189"/>
            <a:ext cx="7713781" cy="646331"/>
          </a:xfrm>
          <a:prstGeom prst="rect">
            <a:avLst/>
          </a:prstGeom>
          <a:effectLst>
            <a:outerShdw blurRad="50800" dist="38100" dir="2700000" algn="tl" rotWithShape="0">
              <a:prstClr val="black">
                <a:alpha val="40000"/>
              </a:prstClr>
            </a:outerShdw>
          </a:effectLst>
        </p:spPr>
        <p:txBody>
          <a:bodyPr wrap="square">
            <a:spAutoFit/>
          </a:bodyPr>
          <a:lstStyle/>
          <a:p>
            <a:r>
              <a:rPr lang="en-IN" sz="3600" b="1" dirty="0">
                <a:solidFill>
                  <a:srgbClr val="0070C0"/>
                </a:solidFill>
                <a:latin typeface="Adobe Heiti Std R" panose="020B0400000000000000" pitchFamily="34" charset="-128"/>
                <a:ea typeface="Adobe Heiti Std R" panose="020B0400000000000000" pitchFamily="34" charset="-128"/>
              </a:rPr>
              <a:t>Past Show </a:t>
            </a:r>
            <a:r>
              <a:rPr lang="en-IN" sz="3600" b="1" dirty="0" smtClean="0">
                <a:solidFill>
                  <a:srgbClr val="0070C0"/>
                </a:solidFill>
                <a:latin typeface="Adobe Heiti Std R" panose="020B0400000000000000" pitchFamily="34" charset="-128"/>
                <a:ea typeface="Adobe Heiti Std R" panose="020B0400000000000000" pitchFamily="34" charset="-128"/>
              </a:rPr>
              <a:t>Glimpses </a:t>
            </a:r>
            <a:endParaRPr lang="en-IN" sz="2000" dirty="0">
              <a:solidFill>
                <a:srgbClr val="0070C0"/>
              </a:solidFill>
              <a:latin typeface="Adobe Heiti Std R" panose="020B0400000000000000" pitchFamily="34" charset="-128"/>
              <a:ea typeface="Adobe Heiti Std R" panose="020B0400000000000000" pitchFamily="34" charset="-128"/>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72889" y="5425722"/>
            <a:ext cx="1531055" cy="8734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042" y="984066"/>
            <a:ext cx="2510971" cy="2286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57324" y="979833"/>
            <a:ext cx="2516015" cy="229023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91964" y="979833"/>
            <a:ext cx="2711959" cy="229023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822546" y="979833"/>
            <a:ext cx="2845874" cy="229023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45428" y="3545259"/>
            <a:ext cx="2510971" cy="257809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957324" y="3545258"/>
            <a:ext cx="2516015" cy="257809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753904" y="3545257"/>
            <a:ext cx="2750019" cy="2578100"/>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822547" y="3418038"/>
            <a:ext cx="2845874" cy="1898546"/>
          </a:xfrm>
          <a:prstGeom prst="rect">
            <a:avLst/>
          </a:prstGeom>
        </p:spPr>
      </p:pic>
    </p:spTree>
    <p:extLst>
      <p:ext uri="{BB962C8B-B14F-4D97-AF65-F5344CB8AC3E}">
        <p14:creationId xmlns:p14="http://schemas.microsoft.com/office/powerpoint/2010/main" xmlns="" val="22587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3526" cy="6858000"/>
          </a:xfrm>
          <a:prstGeom prst="rect">
            <a:avLst/>
          </a:prstGeom>
        </p:spPr>
      </p:pic>
      <p:sp>
        <p:nvSpPr>
          <p:cNvPr id="8" name="Rectangle 7"/>
          <p:cNvSpPr/>
          <p:nvPr/>
        </p:nvSpPr>
        <p:spPr>
          <a:xfrm>
            <a:off x="0" y="218668"/>
            <a:ext cx="7859210" cy="630942"/>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45429" y="241189"/>
            <a:ext cx="7836082" cy="646331"/>
          </a:xfrm>
          <a:prstGeom prst="rect">
            <a:avLst/>
          </a:prstGeom>
          <a:effectLst>
            <a:outerShdw blurRad="50800" dist="38100" dir="2700000" algn="tl" rotWithShape="0">
              <a:prstClr val="black">
                <a:alpha val="40000"/>
              </a:prstClr>
            </a:outerShdw>
          </a:effectLst>
        </p:spPr>
        <p:txBody>
          <a:bodyPr wrap="square">
            <a:spAutoFit/>
          </a:bodyPr>
          <a:lstStyle/>
          <a:p>
            <a:r>
              <a:rPr lang="en-IN" sz="3600" b="1" dirty="0">
                <a:solidFill>
                  <a:srgbClr val="0070C0"/>
                </a:solidFill>
                <a:latin typeface="Adobe Heiti Std R" panose="020B0400000000000000" pitchFamily="34" charset="-128"/>
                <a:ea typeface="Adobe Heiti Std R" panose="020B0400000000000000" pitchFamily="34" charset="-128"/>
              </a:rPr>
              <a:t>Past Show </a:t>
            </a:r>
            <a:r>
              <a:rPr lang="en-IN" sz="3600" b="1" dirty="0" smtClean="0">
                <a:solidFill>
                  <a:srgbClr val="0070C0"/>
                </a:solidFill>
                <a:latin typeface="Adobe Heiti Std R" panose="020B0400000000000000" pitchFamily="34" charset="-128"/>
                <a:ea typeface="Adobe Heiti Std R" panose="020B0400000000000000" pitchFamily="34" charset="-128"/>
              </a:rPr>
              <a:t>Glimpses</a:t>
            </a:r>
            <a:endParaRPr lang="en-IN" sz="2000" dirty="0">
              <a:solidFill>
                <a:srgbClr val="0070C0"/>
              </a:solidFill>
              <a:latin typeface="Adobe Heiti Std R" panose="020B0400000000000000" pitchFamily="34" charset="-128"/>
              <a:ea typeface="Adobe Heiti Std R" panose="020B0400000000000000" pitchFamily="34" charset="-128"/>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72889" y="5425722"/>
            <a:ext cx="1531055" cy="8734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5429" y="966650"/>
            <a:ext cx="2715337" cy="207699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5086" y="966651"/>
            <a:ext cx="2657024" cy="207699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66430" y="973181"/>
            <a:ext cx="2744289" cy="207046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085039" y="973181"/>
            <a:ext cx="2657024" cy="207046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45428" y="3291839"/>
            <a:ext cx="2715338" cy="263869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35086" y="3270349"/>
            <a:ext cx="2657024" cy="266018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030411" y="3270349"/>
            <a:ext cx="2780308" cy="2660188"/>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959185" y="3283492"/>
            <a:ext cx="2782878" cy="2033091"/>
          </a:xfrm>
          <a:prstGeom prst="rect">
            <a:avLst/>
          </a:prstGeom>
        </p:spPr>
      </p:pic>
    </p:spTree>
    <p:extLst>
      <p:ext uri="{BB962C8B-B14F-4D97-AF65-F5344CB8AC3E}">
        <p14:creationId xmlns:p14="http://schemas.microsoft.com/office/powerpoint/2010/main" xmlns="" val="11320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948</Words>
  <Application>Microsoft Office PowerPoint</Application>
  <PresentationFormat>Custom</PresentationFormat>
  <Paragraphs>98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dc:creator>
  <cp:lastModifiedBy>Sachin Tiwari</cp:lastModifiedBy>
  <cp:revision>88</cp:revision>
  <dcterms:created xsi:type="dcterms:W3CDTF">2020-04-20T05:58:34Z</dcterms:created>
  <dcterms:modified xsi:type="dcterms:W3CDTF">2022-04-18T17:46:23Z</dcterms:modified>
</cp:coreProperties>
</file>